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7" r:id="rId4"/>
    <p:sldId id="261" r:id="rId5"/>
    <p:sldId id="262" r:id="rId6"/>
    <p:sldId id="259" r:id="rId7"/>
    <p:sldId id="291" r:id="rId8"/>
    <p:sldId id="260" r:id="rId9"/>
    <p:sldId id="296" r:id="rId10"/>
    <p:sldId id="265" r:id="rId11"/>
    <p:sldId id="297" r:id="rId12"/>
    <p:sldId id="290" r:id="rId13"/>
    <p:sldId id="279" r:id="rId14"/>
    <p:sldId id="293" r:id="rId15"/>
    <p:sldId id="269" r:id="rId16"/>
    <p:sldId id="289" r:id="rId17"/>
    <p:sldId id="298" r:id="rId18"/>
    <p:sldId id="294" r:id="rId19"/>
    <p:sldId id="295" r:id="rId20"/>
    <p:sldId id="292" r:id="rId21"/>
    <p:sldId id="278" r:id="rId22"/>
    <p:sldId id="285" r:id="rId23"/>
    <p:sldId id="286" r:id="rId24"/>
    <p:sldId id="275" r:id="rId25"/>
  </p:sldIdLst>
  <p:sldSz cx="18288000" cy="10287000"/>
  <p:notesSz cx="6858000" cy="9144000"/>
  <p:embeddedFontLst>
    <p:embeddedFont>
      <p:font typeface="나눔바른고딕" panose="020B0603020101020101" pitchFamily="50" charset="-127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3C7"/>
    <a:srgbClr val="00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828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4D56C-672D-44C3-9FC3-2CA69BD48592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E4B49-2A76-47C7-AC62-AA4E46225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20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fc0a2c61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fc0a2c61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CB8DD7D4-881A-FEC1-3546-346221CB3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3f65e0313_25_84:notes">
            <a:extLst>
              <a:ext uri="{FF2B5EF4-FFF2-40B4-BE49-F238E27FC236}">
                <a16:creationId xmlns:a16="http://schemas.microsoft.com/office/drawing/2014/main" id="{1E01C640-EAF1-721A-AB80-893659E5F8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33f65e0313_25_84:notes">
            <a:extLst>
              <a:ext uri="{FF2B5EF4-FFF2-40B4-BE49-F238E27FC236}">
                <a16:creationId xmlns:a16="http://schemas.microsoft.com/office/drawing/2014/main" id="{E0C91AB9-FC22-F470-69D1-96A0940997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283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BCE7CC21-75CA-EAF0-3219-70B36B00B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3f65e0313_25_84:notes">
            <a:extLst>
              <a:ext uri="{FF2B5EF4-FFF2-40B4-BE49-F238E27FC236}">
                <a16:creationId xmlns:a16="http://schemas.microsoft.com/office/drawing/2014/main" id="{BEE2C7C1-49DC-3A26-84DF-AC14612659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33f65e0313_25_84:notes">
            <a:extLst>
              <a:ext uri="{FF2B5EF4-FFF2-40B4-BE49-F238E27FC236}">
                <a16:creationId xmlns:a16="http://schemas.microsoft.com/office/drawing/2014/main" id="{F15AE727-C50A-5789-EE02-657577D3F3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475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2A87CD22-7CFF-9C68-955B-3D108E2BF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3f65e0313_25_84:notes">
            <a:extLst>
              <a:ext uri="{FF2B5EF4-FFF2-40B4-BE49-F238E27FC236}">
                <a16:creationId xmlns:a16="http://schemas.microsoft.com/office/drawing/2014/main" id="{DF9EC035-CC2A-94E8-76B6-68D8DCBEBB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33f65e0313_25_84:notes">
            <a:extLst>
              <a:ext uri="{FF2B5EF4-FFF2-40B4-BE49-F238E27FC236}">
                <a16:creationId xmlns:a16="http://schemas.microsoft.com/office/drawing/2014/main" id="{DCC94ED2-A177-DD40-32E3-057E8F9605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146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E4B49-2A76-47C7-AC62-AA4E46225C6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314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3f65e0313_25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33f65e0313_25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33f65e0313_1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33f65e0313_1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E4B49-2A76-47C7-AC62-AA4E46225C6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25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7C175-D6F2-2828-3CA3-6046A856C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2EB5F16-7965-C25A-BB68-82FA0DE302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1560F8-2DA9-4327-4330-FE15B8669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2FE711-B992-BCD4-0A0C-39D13EB9D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E4B49-2A76-47C7-AC62-AA4E46225C6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754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E4B49-2A76-47C7-AC62-AA4E46225C6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544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9090A72B-0165-7F36-2BE1-96677E60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3f65e0313_25_84:notes">
            <a:extLst>
              <a:ext uri="{FF2B5EF4-FFF2-40B4-BE49-F238E27FC236}">
                <a16:creationId xmlns:a16="http://schemas.microsoft.com/office/drawing/2014/main" id="{9278B020-9CC1-B223-0558-68C66616EB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33f65e0313_25_84:notes">
            <a:extLst>
              <a:ext uri="{FF2B5EF4-FFF2-40B4-BE49-F238E27FC236}">
                <a16:creationId xmlns:a16="http://schemas.microsoft.com/office/drawing/2014/main" id="{41D25089-68E3-8FBE-8469-9F158B6810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491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978347CC-6F94-8633-83BA-5D7596127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3f65e0313_25_84:notes">
            <a:extLst>
              <a:ext uri="{FF2B5EF4-FFF2-40B4-BE49-F238E27FC236}">
                <a16:creationId xmlns:a16="http://schemas.microsoft.com/office/drawing/2014/main" id="{7E2497AE-35C0-D368-DAB2-B4ECAB9FEE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33f65e0313_25_84:notes">
            <a:extLst>
              <a:ext uri="{FF2B5EF4-FFF2-40B4-BE49-F238E27FC236}">
                <a16:creationId xmlns:a16="http://schemas.microsoft.com/office/drawing/2014/main" id="{4AF042D4-2300-1BD1-C338-15E53B1515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305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71DBE-8713-DD8B-B7BB-2EA9CDDEC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AD53EF-E5ED-3A60-EE61-A5D5C8EA6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7335AA-5C23-06DD-4F63-65E6F1064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1E4985-4E7B-257A-7217-DAEF2C826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E34DB-8777-4F1F-BE1B-994629A594C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032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B8B96-ACA8-DE08-A1FC-EC0687654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C235CE-BFE7-212D-3773-D57BDAB97C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D89E30-3363-B312-D34E-DAE931600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598D55-C173-08D9-E496-D1FD49EB9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E34DB-8777-4F1F-BE1B-994629A594C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524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285D4132-7583-1CF1-51A6-E720AA69E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3f65e0313_25_84:notes">
            <a:extLst>
              <a:ext uri="{FF2B5EF4-FFF2-40B4-BE49-F238E27FC236}">
                <a16:creationId xmlns:a16="http://schemas.microsoft.com/office/drawing/2014/main" id="{35620D27-981F-6836-8701-6DE3BD68CD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33f65e0313_25_84:notes">
            <a:extLst>
              <a:ext uri="{FF2B5EF4-FFF2-40B4-BE49-F238E27FC236}">
                <a16:creationId xmlns:a16="http://schemas.microsoft.com/office/drawing/2014/main" id="{5595B196-90CC-0BA5-C1D8-82CE0B79AD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65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85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828800" lvl="1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2743200" lvl="2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3657600" lvl="3" indent="-635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4572000" lvl="4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5486400" lvl="5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6400800" lvl="6" indent="-6350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7315200" lvl="7" indent="-635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8229600" lvl="8" indent="-6350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11421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.jpe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90800" y="3027931"/>
            <a:ext cx="14764841" cy="235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53"/>
              </a:lnSpc>
            </a:pPr>
            <a:r>
              <a:rPr lang="en-US" sz="14038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헤마카세</a:t>
            </a:r>
            <a:endParaRPr lang="en-US" sz="14038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obby Jones"/>
              <a:sym typeface="Bobby Jone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39020" y="6669888"/>
            <a:ext cx="6590653" cy="2642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1"/>
              </a:lnSpc>
            </a:pPr>
            <a:r>
              <a:rPr lang="en-US" sz="2993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고객과</a:t>
            </a:r>
            <a:r>
              <a:rPr lang="en-US" sz="2993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993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미용사를</a:t>
            </a:r>
            <a:r>
              <a:rPr lang="en-US" sz="2993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993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연결하는</a:t>
            </a:r>
            <a:endParaRPr lang="en-US" sz="2993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  <a:p>
            <a:pPr>
              <a:lnSpc>
                <a:spcPts val="4191"/>
              </a:lnSpc>
            </a:pPr>
            <a:r>
              <a:rPr lang="en-US" sz="2993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스마트</a:t>
            </a:r>
            <a:r>
              <a:rPr lang="en-US" sz="2993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993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예약</a:t>
            </a:r>
            <a:r>
              <a:rPr lang="en-US" sz="2993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993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&amp; </a:t>
            </a:r>
            <a:r>
              <a:rPr lang="ko-KR" altLang="en-US" sz="2993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고객관리</a:t>
            </a:r>
            <a:r>
              <a:rPr lang="en-US" sz="2993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993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플랫폼</a:t>
            </a:r>
            <a:r>
              <a:rPr lang="en-US" sz="2993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 </a:t>
            </a:r>
            <a:br>
              <a:rPr lang="en-US" sz="2993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</a:br>
            <a:endParaRPr lang="en-US" sz="2993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  <a:p>
            <a:pPr>
              <a:lnSpc>
                <a:spcPts val="4191"/>
              </a:lnSpc>
            </a:pPr>
            <a:r>
              <a:rPr lang="en-US" sz="2993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TEAM </a:t>
            </a:r>
            <a:r>
              <a:rPr lang="en-US" sz="2993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헤마카세</a:t>
            </a:r>
            <a:endParaRPr lang="en-US" sz="2993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  <a:p>
            <a:pPr>
              <a:lnSpc>
                <a:spcPts val="4191"/>
              </a:lnSpc>
            </a:pPr>
            <a:r>
              <a:rPr lang="en-US" sz="2993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류양환</a:t>
            </a:r>
            <a:r>
              <a:rPr lang="en-US" sz="2993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, </a:t>
            </a:r>
            <a:r>
              <a:rPr lang="en-US" sz="2993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윤수혁</a:t>
            </a:r>
            <a:r>
              <a:rPr lang="en-US" sz="2993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, </a:t>
            </a:r>
            <a:r>
              <a:rPr lang="en-US" sz="2993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문이환</a:t>
            </a:r>
            <a:r>
              <a:rPr lang="en-US" sz="2993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, 신동찬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964D87-A6DD-F04F-FB09-84B5C36B3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20" y="2713521"/>
            <a:ext cx="29718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23493" y="3647068"/>
            <a:ext cx="4947308" cy="4620632"/>
            <a:chOff x="0" y="0"/>
            <a:chExt cx="1302995" cy="1138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2995" cy="1138637"/>
            </a:xfrm>
            <a:custGeom>
              <a:avLst/>
              <a:gdLst/>
              <a:ahLst/>
              <a:cxnLst/>
              <a:rect l="l" t="t" r="r" b="b"/>
              <a:pathLst>
                <a:path w="1302995" h="1138637">
                  <a:moveTo>
                    <a:pt x="79809" y="0"/>
                  </a:moveTo>
                  <a:lnTo>
                    <a:pt x="1223186" y="0"/>
                  </a:lnTo>
                  <a:cubicBezTo>
                    <a:pt x="1267263" y="0"/>
                    <a:pt x="1302995" y="35732"/>
                    <a:pt x="1302995" y="79809"/>
                  </a:cubicBezTo>
                  <a:lnTo>
                    <a:pt x="1302995" y="1058829"/>
                  </a:lnTo>
                  <a:cubicBezTo>
                    <a:pt x="1302995" y="1079995"/>
                    <a:pt x="1294586" y="1100295"/>
                    <a:pt x="1279619" y="1115262"/>
                  </a:cubicBezTo>
                  <a:cubicBezTo>
                    <a:pt x="1264652" y="1130229"/>
                    <a:pt x="1244353" y="1138637"/>
                    <a:pt x="1223186" y="1138637"/>
                  </a:cubicBezTo>
                  <a:lnTo>
                    <a:pt x="79809" y="1138637"/>
                  </a:lnTo>
                  <a:cubicBezTo>
                    <a:pt x="58642" y="1138637"/>
                    <a:pt x="38342" y="1130229"/>
                    <a:pt x="23375" y="1115262"/>
                  </a:cubicBezTo>
                  <a:cubicBezTo>
                    <a:pt x="8408" y="1100295"/>
                    <a:pt x="0" y="1079995"/>
                    <a:pt x="0" y="1058829"/>
                  </a:cubicBezTo>
                  <a:lnTo>
                    <a:pt x="0" y="79809"/>
                  </a:lnTo>
                  <a:cubicBezTo>
                    <a:pt x="0" y="35732"/>
                    <a:pt x="35732" y="0"/>
                    <a:pt x="7980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02995" cy="1176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67104" y="5114925"/>
            <a:ext cx="3874567" cy="274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44"/>
              </a:lnSpc>
            </a:pPr>
            <a:r>
              <a:rPr lang="en-US" sz="3888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설명</a:t>
            </a:r>
            <a:r>
              <a:rPr lang="en-US" sz="3888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3888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부담</a:t>
            </a:r>
            <a:r>
              <a:rPr lang="en-US" sz="3888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3888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감소</a:t>
            </a:r>
            <a:endParaRPr lang="en-US" sz="3888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  <a:p>
            <a:pPr>
              <a:lnSpc>
                <a:spcPts val="5444"/>
              </a:lnSpc>
            </a:pPr>
            <a:r>
              <a:rPr lang="en-US" sz="3888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스타일</a:t>
            </a:r>
            <a:r>
              <a:rPr lang="en-US" sz="3888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3888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만족도</a:t>
            </a:r>
            <a:r>
              <a:rPr lang="en-US" sz="3888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3888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증가</a:t>
            </a:r>
            <a:endParaRPr lang="en-US" sz="3888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  <a:p>
            <a:pPr algn="ctr">
              <a:lnSpc>
                <a:spcPts val="5444"/>
              </a:lnSpc>
            </a:pPr>
            <a:endParaRPr lang="en-US" sz="3888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6670346" y="3647068"/>
            <a:ext cx="4947308" cy="4620632"/>
            <a:chOff x="0" y="0"/>
            <a:chExt cx="1302995" cy="11386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02995" cy="1138637"/>
            </a:xfrm>
            <a:custGeom>
              <a:avLst/>
              <a:gdLst/>
              <a:ahLst/>
              <a:cxnLst/>
              <a:rect l="l" t="t" r="r" b="b"/>
              <a:pathLst>
                <a:path w="1302995" h="1138637">
                  <a:moveTo>
                    <a:pt x="79809" y="0"/>
                  </a:moveTo>
                  <a:lnTo>
                    <a:pt x="1223186" y="0"/>
                  </a:lnTo>
                  <a:cubicBezTo>
                    <a:pt x="1267263" y="0"/>
                    <a:pt x="1302995" y="35732"/>
                    <a:pt x="1302995" y="79809"/>
                  </a:cubicBezTo>
                  <a:lnTo>
                    <a:pt x="1302995" y="1058829"/>
                  </a:lnTo>
                  <a:cubicBezTo>
                    <a:pt x="1302995" y="1079995"/>
                    <a:pt x="1294586" y="1100295"/>
                    <a:pt x="1279619" y="1115262"/>
                  </a:cubicBezTo>
                  <a:cubicBezTo>
                    <a:pt x="1264652" y="1130229"/>
                    <a:pt x="1244353" y="1138637"/>
                    <a:pt x="1223186" y="1138637"/>
                  </a:cubicBezTo>
                  <a:lnTo>
                    <a:pt x="79809" y="1138637"/>
                  </a:lnTo>
                  <a:cubicBezTo>
                    <a:pt x="58642" y="1138637"/>
                    <a:pt x="38342" y="1130229"/>
                    <a:pt x="23375" y="1115262"/>
                  </a:cubicBezTo>
                  <a:cubicBezTo>
                    <a:pt x="8408" y="1100295"/>
                    <a:pt x="0" y="1079995"/>
                    <a:pt x="0" y="1058829"/>
                  </a:cubicBezTo>
                  <a:lnTo>
                    <a:pt x="0" y="79809"/>
                  </a:lnTo>
                  <a:cubicBezTo>
                    <a:pt x="0" y="35732"/>
                    <a:pt x="35732" y="0"/>
                    <a:pt x="7980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02995" cy="1176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17200" y="3647068"/>
            <a:ext cx="4947308" cy="4620632"/>
            <a:chOff x="0" y="0"/>
            <a:chExt cx="1302995" cy="11386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02995" cy="1138637"/>
            </a:xfrm>
            <a:custGeom>
              <a:avLst/>
              <a:gdLst/>
              <a:ahLst/>
              <a:cxnLst/>
              <a:rect l="l" t="t" r="r" b="b"/>
              <a:pathLst>
                <a:path w="1302995" h="1138637">
                  <a:moveTo>
                    <a:pt x="79809" y="0"/>
                  </a:moveTo>
                  <a:lnTo>
                    <a:pt x="1223186" y="0"/>
                  </a:lnTo>
                  <a:cubicBezTo>
                    <a:pt x="1267263" y="0"/>
                    <a:pt x="1302995" y="35732"/>
                    <a:pt x="1302995" y="79809"/>
                  </a:cubicBezTo>
                  <a:lnTo>
                    <a:pt x="1302995" y="1058829"/>
                  </a:lnTo>
                  <a:cubicBezTo>
                    <a:pt x="1302995" y="1079995"/>
                    <a:pt x="1294586" y="1100295"/>
                    <a:pt x="1279619" y="1115262"/>
                  </a:cubicBezTo>
                  <a:cubicBezTo>
                    <a:pt x="1264652" y="1130229"/>
                    <a:pt x="1244353" y="1138637"/>
                    <a:pt x="1223186" y="1138637"/>
                  </a:cubicBezTo>
                  <a:lnTo>
                    <a:pt x="79809" y="1138637"/>
                  </a:lnTo>
                  <a:cubicBezTo>
                    <a:pt x="58642" y="1138637"/>
                    <a:pt x="38342" y="1130229"/>
                    <a:pt x="23375" y="1115262"/>
                  </a:cubicBezTo>
                  <a:cubicBezTo>
                    <a:pt x="8408" y="1100295"/>
                    <a:pt x="0" y="1079995"/>
                    <a:pt x="0" y="1058829"/>
                  </a:cubicBezTo>
                  <a:lnTo>
                    <a:pt x="0" y="79809"/>
                  </a:lnTo>
                  <a:cubicBezTo>
                    <a:pt x="0" y="35732"/>
                    <a:pt x="35732" y="0"/>
                    <a:pt x="7980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02995" cy="1176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534883" y="656619"/>
            <a:ext cx="10929913" cy="136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2"/>
              </a:lnSpc>
            </a:pPr>
            <a:r>
              <a:rPr lang="ko-KR" altLang="en-US" sz="8165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앱 사용 </a:t>
            </a:r>
            <a:r>
              <a:rPr lang="en-US" sz="8165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기대</a:t>
            </a:r>
            <a:r>
              <a:rPr lang="en-US" sz="8165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 </a:t>
            </a:r>
            <a:r>
              <a:rPr lang="en-US" sz="8165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효과</a:t>
            </a:r>
            <a:endParaRPr lang="en-US" sz="8165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obby Jones"/>
              <a:sym typeface="Bobby Jone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204433" y="5114925"/>
            <a:ext cx="3879135" cy="204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0"/>
              </a:lnSpc>
            </a:pPr>
            <a:r>
              <a:rPr lang="en-US" sz="3893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효율적</a:t>
            </a:r>
            <a:r>
              <a:rPr lang="en-US" sz="3893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3893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예약</a:t>
            </a:r>
            <a:r>
              <a:rPr lang="en-US" sz="3893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ko-KR" altLang="en-US" sz="3893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관리</a:t>
            </a:r>
            <a:endParaRPr lang="en-US" sz="3893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  <a:p>
            <a:pPr>
              <a:lnSpc>
                <a:spcPts val="5450"/>
              </a:lnSpc>
            </a:pPr>
            <a:r>
              <a:rPr lang="ko-KR" altLang="en-US" sz="3893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고객과 </a:t>
            </a:r>
            <a:r>
              <a:rPr lang="en-US" sz="3893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소통</a:t>
            </a:r>
            <a:r>
              <a:rPr lang="en-US" sz="3893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3893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오류</a:t>
            </a:r>
            <a:r>
              <a:rPr lang="en-US" sz="3893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3893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감소</a:t>
            </a:r>
            <a:endParaRPr lang="en-US" sz="3893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496654" y="5114925"/>
            <a:ext cx="3879135" cy="137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0"/>
              </a:lnSpc>
            </a:pPr>
            <a:r>
              <a:rPr lang="en-US" sz="3893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재방문율</a:t>
            </a:r>
            <a:r>
              <a:rPr lang="en-US" sz="3893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3893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상승</a:t>
            </a:r>
            <a:endParaRPr lang="en-US" sz="3893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  <a:p>
            <a:pPr>
              <a:lnSpc>
                <a:spcPts val="5450"/>
              </a:lnSpc>
            </a:pPr>
            <a:r>
              <a:rPr lang="en-US" sz="3893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-&gt; </a:t>
            </a:r>
            <a:r>
              <a:rPr lang="en-US" sz="3893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수익</a:t>
            </a:r>
            <a:r>
              <a:rPr lang="ko-KR" altLang="en-US" sz="3893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화</a:t>
            </a:r>
            <a:endParaRPr lang="en-US" sz="3893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16729" y="2523331"/>
            <a:ext cx="4779885" cy="91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고객</a:t>
            </a:r>
            <a:endParaRPr lang="en-US" sz="54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obby Jones"/>
              <a:sym typeface="Bobby Jone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837769" y="2532856"/>
            <a:ext cx="4779885" cy="91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미용사</a:t>
            </a:r>
            <a:endParaRPr lang="en-US" sz="54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obby Jones"/>
              <a:sym typeface="Bobby Jone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074854" y="2542381"/>
            <a:ext cx="4779885" cy="91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플랫폼</a:t>
            </a:r>
            <a:endParaRPr lang="en-US" sz="54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obby Jones"/>
              <a:sym typeface="Bobby Jone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B445C920-71AE-40C5-6189-B3CF5EA2C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0967A61-3AEA-21F3-637B-62EDA5DF7DC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23" name="Google Shape;323;p42">
            <a:extLst>
              <a:ext uri="{FF2B5EF4-FFF2-40B4-BE49-F238E27FC236}">
                <a16:creationId xmlns:a16="http://schemas.microsoft.com/office/drawing/2014/main" id="{43CD75D0-05A3-6583-4E90-62D5DBBC2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0750" y="3254050"/>
            <a:ext cx="17041200" cy="1828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 fontScale="90000"/>
          </a:bodyPr>
          <a:lstStyle/>
          <a:p>
            <a:pPr algn="l"/>
            <a:r>
              <a:rPr lang="en-US" sz="10044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0044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</a:t>
            </a:r>
            <a:endParaRPr sz="10044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040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9000" r="-1000" b="-11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541020" y="3929380"/>
            <a:ext cx="6024245" cy="442976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/>
            <a:r>
              <a:rPr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주요</a:t>
            </a:r>
            <a:r>
              <a:rPr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머리카락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자동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분리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세그멘테이션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한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사람의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머리카락을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다른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사람의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이미지에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자연스럽게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전이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다양한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신경망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ko-KR" altLang="en-US" sz="3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2601595" y="1091483"/>
            <a:ext cx="13084810" cy="1316066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ts val="11432"/>
              </a:lnSpc>
              <a:buFontTx/>
              <a:buNone/>
            </a:pPr>
            <a:r>
              <a:rPr lang="en-US" sz="8165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 charset="0"/>
              </a:rPr>
              <a:t>이미지</a:t>
            </a:r>
            <a:r>
              <a:rPr lang="en-US" sz="8165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 charset="0"/>
              </a:rPr>
              <a:t> </a:t>
            </a:r>
            <a:r>
              <a:rPr lang="en-US" sz="8165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 charset="0"/>
              </a:rPr>
              <a:t>기반</a:t>
            </a:r>
            <a:r>
              <a:rPr lang="en-US" sz="8165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 charset="0"/>
              </a:rPr>
              <a:t> </a:t>
            </a:r>
            <a:r>
              <a:rPr lang="en-US" sz="8165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 charset="0"/>
              </a:rPr>
              <a:t>머리카락</a:t>
            </a:r>
            <a:r>
              <a:rPr lang="en-US" sz="8165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 charset="0"/>
              </a:rPr>
              <a:t> </a:t>
            </a:r>
            <a:r>
              <a:rPr lang="ko-KR" altLang="en-US" sz="8165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 charset="0"/>
              </a:rPr>
              <a:t>분리</a:t>
            </a:r>
          </a:p>
        </p:txBody>
      </p:sp>
      <p:pic>
        <p:nvPicPr>
          <p:cNvPr id="12" name="그림 1" descr="/temp/fImage232652407641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694" y="2701694"/>
            <a:ext cx="10910570" cy="72809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9000" r="-1000" b="-11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1028064" y="4694555"/>
            <a:ext cx="6548120" cy="295338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228600" indent="-228600">
              <a:buFont typeface="나눔바른고딕"/>
              <a:buChar char="•"/>
            </a:pP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소스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머리카락을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타겟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이미지에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맞게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크기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조정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 typeface="나눔바른고딕"/>
              <a:buChar char="•"/>
            </a:pP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 typeface="나눔바른고딕"/>
              <a:buChar char="•"/>
            </a:pP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중심점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정렬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FontTx/>
              <a:buNone/>
            </a:pP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 typeface="나눔바른고딕"/>
              <a:buChar char="•"/>
            </a:pP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자연스러운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블렌딩</a:t>
            </a:r>
            <a:r>
              <a:rPr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3679190" y="847725"/>
            <a:ext cx="11336020" cy="132395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ts val="11432"/>
              </a:lnSpc>
              <a:buFontTx/>
              <a:buNone/>
            </a:pPr>
            <a:r>
              <a:rPr lang="en-US" sz="8165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 charset="0"/>
              </a:rPr>
              <a:t>주요</a:t>
            </a:r>
            <a:r>
              <a:rPr lang="en-US" sz="8165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 charset="0"/>
              </a:rPr>
              <a:t> </a:t>
            </a:r>
            <a:r>
              <a:rPr lang="en-US" sz="8165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 charset="0"/>
              </a:rPr>
              <a:t>프로세스</a:t>
            </a:r>
            <a:endParaRPr lang="ko-KR" altLang="en-US" sz="8165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obby Jones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9A4526-D296-2B98-FB46-9C2EA0497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199" y="2625784"/>
            <a:ext cx="5293895" cy="73320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A8679D-9F37-03D0-C9E6-3DD33DADA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58" y="2625784"/>
            <a:ext cx="5425941" cy="73320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7507A263-1D40-0EE2-F5D8-2848B077C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9B22E5-B6B9-1A91-A882-ED39C52BDD4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23" name="Google Shape;323;p42">
            <a:extLst>
              <a:ext uri="{FF2B5EF4-FFF2-40B4-BE49-F238E27FC236}">
                <a16:creationId xmlns:a16="http://schemas.microsoft.com/office/drawing/2014/main" id="{C96B179E-3D16-51DB-7383-BBEC38AA2C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0750" y="3254050"/>
            <a:ext cx="17041200" cy="1828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 fontScale="90000"/>
          </a:bodyPr>
          <a:lstStyle/>
          <a:p>
            <a:pPr algn="l"/>
            <a:r>
              <a:rPr lang="ko-KR" altLang="en-US" sz="10044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솔루션 제안</a:t>
            </a:r>
            <a:endParaRPr sz="10044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958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165AA-CDFC-9359-E721-52923B673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">
            <a:extLst>
              <a:ext uri="{FF2B5EF4-FFF2-40B4-BE49-F238E27FC236}">
                <a16:creationId xmlns:a16="http://schemas.microsoft.com/office/drawing/2014/main" id="{864281A6-0AA6-9B37-A169-CE417AE98123}"/>
              </a:ext>
            </a:extLst>
          </p:cNvPr>
          <p:cNvSpPr/>
          <p:nvPr/>
        </p:nvSpPr>
        <p:spPr>
          <a:xfrm>
            <a:off x="1987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0275299-C2C2-7F8C-B3F5-EFEE1674BD93}"/>
              </a:ext>
            </a:extLst>
          </p:cNvPr>
          <p:cNvSpPr/>
          <p:nvPr/>
        </p:nvSpPr>
        <p:spPr>
          <a:xfrm>
            <a:off x="2912027" y="3286560"/>
            <a:ext cx="1034144" cy="1034144"/>
          </a:xfrm>
          <a:prstGeom prst="roundRect">
            <a:avLst/>
          </a:prstGeom>
          <a:solidFill>
            <a:srgbClr val="FFF3C7"/>
          </a:solidFill>
          <a:ln>
            <a:solidFill>
              <a:srgbClr val="FFF3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BA466DE-72CD-A621-FEAD-1A3BEDE21E0E}"/>
              </a:ext>
            </a:extLst>
          </p:cNvPr>
          <p:cNvSpPr/>
          <p:nvPr/>
        </p:nvSpPr>
        <p:spPr>
          <a:xfrm>
            <a:off x="2911824" y="5454430"/>
            <a:ext cx="1034144" cy="1034144"/>
          </a:xfrm>
          <a:prstGeom prst="roundRect">
            <a:avLst/>
          </a:prstGeom>
          <a:solidFill>
            <a:srgbClr val="FFF3C7"/>
          </a:solidFill>
          <a:ln>
            <a:solidFill>
              <a:srgbClr val="FFF3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DBDC7C8-AFEB-35E0-DB7A-918BFF208975}"/>
              </a:ext>
            </a:extLst>
          </p:cNvPr>
          <p:cNvSpPr/>
          <p:nvPr/>
        </p:nvSpPr>
        <p:spPr>
          <a:xfrm>
            <a:off x="2911826" y="7622301"/>
            <a:ext cx="1034144" cy="1034144"/>
          </a:xfrm>
          <a:prstGeom prst="roundRect">
            <a:avLst/>
          </a:prstGeom>
          <a:solidFill>
            <a:srgbClr val="FFF3C7"/>
          </a:solidFill>
          <a:ln>
            <a:solidFill>
              <a:srgbClr val="FFF3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E7D5C-DAA7-CA6F-7EFC-3F1B853BE3DA}"/>
              </a:ext>
            </a:extLst>
          </p:cNvPr>
          <p:cNvSpPr txBox="1"/>
          <p:nvPr/>
        </p:nvSpPr>
        <p:spPr>
          <a:xfrm>
            <a:off x="4270180" y="3309013"/>
            <a:ext cx="9176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마음에 들었던 시술 히스토리 저장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8AF0-AE47-D252-F90C-024AB7F593F4}"/>
              </a:ext>
            </a:extLst>
          </p:cNvPr>
          <p:cNvSpPr txBox="1"/>
          <p:nvPr/>
        </p:nvSpPr>
        <p:spPr>
          <a:xfrm>
            <a:off x="4270180" y="3863011"/>
            <a:ext cx="9176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 스타일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담당자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방문일자 자동 기록합니다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07E6F6-389E-4E6B-F307-FA88A973C557}"/>
              </a:ext>
            </a:extLst>
          </p:cNvPr>
          <p:cNvSpPr txBox="1"/>
          <p:nvPr/>
        </p:nvSpPr>
        <p:spPr>
          <a:xfrm>
            <a:off x="4343400" y="5476773"/>
            <a:ext cx="9176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조용히 커트 받고 싶어요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지원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58B26F-E889-2A0A-0D28-E7221E42286E}"/>
              </a:ext>
            </a:extLst>
          </p:cNvPr>
          <p:cNvSpPr txBox="1"/>
          <p:nvPr/>
        </p:nvSpPr>
        <p:spPr>
          <a:xfrm>
            <a:off x="4343400" y="6030771"/>
            <a:ext cx="1257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시술 중 대화를 원하지 않는 고객을 위해</a:t>
            </a:r>
            <a:b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미용사가 말을 걸지 않도록 사전 설정할 수 있는 기능을 제공합니다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0B3BA9-FBEA-F479-8B80-2D9F260BB1BC}"/>
              </a:ext>
            </a:extLst>
          </p:cNvPr>
          <p:cNvSpPr txBox="1"/>
          <p:nvPr/>
        </p:nvSpPr>
        <p:spPr>
          <a:xfrm>
            <a:off x="4343400" y="7622301"/>
            <a:ext cx="9176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스타일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17D87-A714-C8C3-F929-236C9BD8C01E}"/>
              </a:ext>
            </a:extLst>
          </p:cNvPr>
          <p:cNvSpPr txBox="1"/>
          <p:nvPr/>
        </p:nvSpPr>
        <p:spPr>
          <a:xfrm>
            <a:off x="4343400" y="8191500"/>
            <a:ext cx="1036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헤어스타일 사진을 선택해 본인에게 가상으로 적용해보고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마음에 들면 바로 미용사에게 전달할 수 있어 설명 없이도 원하는 스타일을 정확히 전달할 수 있습니다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72B2B3BB-65D2-E1BA-DDBD-7461BACA348D}"/>
              </a:ext>
            </a:extLst>
          </p:cNvPr>
          <p:cNvSpPr txBox="1"/>
          <p:nvPr/>
        </p:nvSpPr>
        <p:spPr>
          <a:xfrm>
            <a:off x="3679044" y="847725"/>
            <a:ext cx="10929913" cy="1299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고객님께 솔루션 제안</a:t>
            </a:r>
            <a:endParaRPr lang="en-US" sz="7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obby Jones"/>
              <a:sym typeface="Bobby Jones"/>
            </a:endParaRPr>
          </a:p>
        </p:txBody>
      </p:sp>
    </p:spTree>
    <p:extLst>
      <p:ext uri="{BB962C8B-B14F-4D97-AF65-F5344CB8AC3E}">
        <p14:creationId xmlns:p14="http://schemas.microsoft.com/office/powerpoint/2010/main" val="1223631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B7D92-18E4-9530-73C3-C7D32F40F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">
            <a:extLst>
              <a:ext uri="{FF2B5EF4-FFF2-40B4-BE49-F238E27FC236}">
                <a16:creationId xmlns:a16="http://schemas.microsoft.com/office/drawing/2014/main" id="{75CA3DCF-9157-AC09-3CC4-D7F26580CF13}"/>
              </a:ext>
            </a:extLst>
          </p:cNvPr>
          <p:cNvSpPr/>
          <p:nvPr/>
        </p:nvSpPr>
        <p:spPr>
          <a:xfrm>
            <a:off x="-2650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EB0CE7-24E3-79E3-0421-1731951DEB84}"/>
              </a:ext>
            </a:extLst>
          </p:cNvPr>
          <p:cNvSpPr/>
          <p:nvPr/>
        </p:nvSpPr>
        <p:spPr>
          <a:xfrm>
            <a:off x="2912027" y="3286560"/>
            <a:ext cx="1034144" cy="1034144"/>
          </a:xfrm>
          <a:prstGeom prst="roundRect">
            <a:avLst/>
          </a:prstGeom>
          <a:solidFill>
            <a:srgbClr val="FFF3C7"/>
          </a:solidFill>
          <a:ln>
            <a:solidFill>
              <a:srgbClr val="FFF3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39E0808-51A6-333C-D90F-E51D32D5E2B1}"/>
              </a:ext>
            </a:extLst>
          </p:cNvPr>
          <p:cNvSpPr/>
          <p:nvPr/>
        </p:nvSpPr>
        <p:spPr>
          <a:xfrm>
            <a:off x="2911824" y="5454430"/>
            <a:ext cx="1034144" cy="1034144"/>
          </a:xfrm>
          <a:prstGeom prst="roundRect">
            <a:avLst/>
          </a:prstGeom>
          <a:solidFill>
            <a:srgbClr val="FFF3C7"/>
          </a:solidFill>
          <a:ln>
            <a:solidFill>
              <a:srgbClr val="FFF3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F92CF98-247A-E411-3111-EDA697F67208}"/>
              </a:ext>
            </a:extLst>
          </p:cNvPr>
          <p:cNvSpPr/>
          <p:nvPr/>
        </p:nvSpPr>
        <p:spPr>
          <a:xfrm>
            <a:off x="2911826" y="7622301"/>
            <a:ext cx="1034144" cy="1034144"/>
          </a:xfrm>
          <a:prstGeom prst="roundRect">
            <a:avLst/>
          </a:prstGeom>
          <a:solidFill>
            <a:srgbClr val="FFF3C7"/>
          </a:solidFill>
          <a:ln>
            <a:solidFill>
              <a:srgbClr val="FFF3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600F06-9394-2395-B8B4-014D7C9EDCE6}"/>
              </a:ext>
            </a:extLst>
          </p:cNvPr>
          <p:cNvSpPr txBox="1"/>
          <p:nvPr/>
        </p:nvSpPr>
        <p:spPr>
          <a:xfrm>
            <a:off x="4270180" y="3309013"/>
            <a:ext cx="9176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이력 자동 저장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0FF16B-64AE-E2DE-05B0-12DE443A95CD}"/>
              </a:ext>
            </a:extLst>
          </p:cNvPr>
          <p:cNvSpPr txBox="1"/>
          <p:nvPr/>
        </p:nvSpPr>
        <p:spPr>
          <a:xfrm>
            <a:off x="4270180" y="3863011"/>
            <a:ext cx="9176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이전 스타일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담당자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방문 일자를 자동으로 기록하여</a:t>
            </a:r>
            <a:b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재방문 시 빠르고 정확한 커트가 가능합니다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5A64AD-D89F-349A-AE01-523202216CB1}"/>
              </a:ext>
            </a:extLst>
          </p:cNvPr>
          <p:cNvSpPr txBox="1"/>
          <p:nvPr/>
        </p:nvSpPr>
        <p:spPr>
          <a:xfrm>
            <a:off x="4343400" y="5476773"/>
            <a:ext cx="9176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조용히 커트 받고 싶어요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알림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5BFE69-2332-80FA-BBD9-1BA6B5706E45}"/>
              </a:ext>
            </a:extLst>
          </p:cNvPr>
          <p:cNvSpPr txBox="1"/>
          <p:nvPr/>
        </p:nvSpPr>
        <p:spPr>
          <a:xfrm>
            <a:off x="4343400" y="6030771"/>
            <a:ext cx="1013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낯가림 있는 고객을 미리 파악함으로써 단골 유치할 수 있습니다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537400-2A50-8118-3AD5-827F7B4FEAA1}"/>
              </a:ext>
            </a:extLst>
          </p:cNvPr>
          <p:cNvSpPr txBox="1"/>
          <p:nvPr/>
        </p:nvSpPr>
        <p:spPr>
          <a:xfrm>
            <a:off x="4343400" y="7622301"/>
            <a:ext cx="9176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하루 시술 스케줄표를 제공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2B47E6-F708-10B5-C164-BE6C30C9DA89}"/>
              </a:ext>
            </a:extLst>
          </p:cNvPr>
          <p:cNvSpPr txBox="1"/>
          <p:nvPr/>
        </p:nvSpPr>
        <p:spPr>
          <a:xfrm>
            <a:off x="4343400" y="8191500"/>
            <a:ext cx="9176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오늘 예약된 시술 일정을 한눈에 확인할 수 있어서</a:t>
            </a:r>
            <a:b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관리를 더 효율적으로 할 수 있습니다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E9FC0F27-8BC7-555A-EEBC-A54094E858F6}"/>
              </a:ext>
            </a:extLst>
          </p:cNvPr>
          <p:cNvSpPr txBox="1"/>
          <p:nvPr/>
        </p:nvSpPr>
        <p:spPr>
          <a:xfrm>
            <a:off x="3679044" y="847725"/>
            <a:ext cx="10929913" cy="1299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2"/>
              </a:lnSpc>
            </a:pPr>
            <a:r>
              <a:rPr lang="ko-KR" altLang="en-US" sz="7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미용사님께 솔루션 제안</a:t>
            </a:r>
            <a:endParaRPr lang="en-US" sz="7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obby Jones"/>
              <a:sym typeface="Bobby Jones"/>
            </a:endParaRPr>
          </a:p>
        </p:txBody>
      </p:sp>
    </p:spTree>
    <p:extLst>
      <p:ext uri="{BB962C8B-B14F-4D97-AF65-F5344CB8AC3E}">
        <p14:creationId xmlns:p14="http://schemas.microsoft.com/office/powerpoint/2010/main" val="448416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2D74FED5-0B89-7863-5163-91C9A82A4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534432A-7CC8-4362-0533-E963747C776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23" name="Google Shape;323;p42">
            <a:extLst>
              <a:ext uri="{FF2B5EF4-FFF2-40B4-BE49-F238E27FC236}">
                <a16:creationId xmlns:a16="http://schemas.microsoft.com/office/drawing/2014/main" id="{AA8BFC7C-49D6-53E3-683D-D9D287E49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0750" y="3254050"/>
            <a:ext cx="17041200" cy="1828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 fontScale="90000"/>
          </a:bodyPr>
          <a:lstStyle/>
          <a:p>
            <a:pPr algn="l"/>
            <a:r>
              <a:rPr lang="ko-KR" altLang="en-US" sz="10044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앱 시연영상</a:t>
            </a:r>
            <a:endParaRPr sz="10044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73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B9A5A85C-6167-93B6-9332-18B35086C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C1740B9-B2CA-03D4-B1BB-6660598DE763}"/>
              </a:ext>
            </a:extLst>
          </p:cNvPr>
          <p:cNvSpPr/>
          <p:nvPr/>
        </p:nvSpPr>
        <p:spPr>
          <a:xfrm>
            <a:off x="-331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0" t="-9510" r="-1696" b="-1120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3" name="KakaoTalk_20250402_160942898">
            <a:hlinkClick r:id="" action="ppaction://media"/>
            <a:extLst>
              <a:ext uri="{FF2B5EF4-FFF2-40B4-BE49-F238E27FC236}">
                <a16:creationId xmlns:a16="http://schemas.microsoft.com/office/drawing/2014/main" id="{E72AC55C-D3CD-8723-18A3-352400EFDA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56299" y="723900"/>
            <a:ext cx="4168775" cy="844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6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30BF2D03-18DE-800A-6267-9E9E7331A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75F3865-9386-9FD5-6212-1A53AA61BEE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3B9A39-F37A-3FF2-4A7A-EE37D75E5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6300"/>
            <a:ext cx="18288000" cy="1268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29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96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3194" y="2429355"/>
            <a:ext cx="2364489" cy="2364479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643194" y="6066833"/>
            <a:ext cx="2364489" cy="2364479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845708" y="6066833"/>
            <a:ext cx="2364489" cy="2364479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7091" b="-709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9806244" y="2429355"/>
            <a:ext cx="2364489" cy="2364479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4895" b="-4895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57175" y="5151987"/>
            <a:ext cx="3136527" cy="463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5"/>
              </a:lnSpc>
            </a:pPr>
            <a:r>
              <a:rPr lang="en-US" sz="2832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류양환</a:t>
            </a:r>
            <a:endParaRPr lang="en-US" sz="2832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79044" y="847725"/>
            <a:ext cx="10929913" cy="1332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2"/>
              </a:lnSpc>
            </a:pPr>
            <a:r>
              <a:rPr lang="en-US" sz="8165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팀 </a:t>
            </a:r>
            <a:r>
              <a:rPr lang="en-US" sz="8165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소개</a:t>
            </a:r>
            <a:r>
              <a:rPr lang="en-US" sz="8165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 및 </a:t>
            </a:r>
            <a:r>
              <a:rPr lang="en-US" sz="8165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역할분담</a:t>
            </a:r>
            <a:endParaRPr lang="en-US" sz="8165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obby Jones"/>
              <a:sym typeface="Bobby Jone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83794" y="2552297"/>
            <a:ext cx="5663903" cy="2736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앱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개발</a:t>
            </a: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altLang="ko-KR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Firebase </a:t>
            </a:r>
            <a:r>
              <a:rPr lang="en-US" altLang="ko-KR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기반</a:t>
            </a:r>
            <a:r>
              <a:rPr lang="en-US" altLang="ko-KR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altLang="ko-KR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백엔드</a:t>
            </a:r>
            <a:r>
              <a:rPr lang="en-US" altLang="ko-KR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altLang="ko-KR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연동</a:t>
            </a:r>
            <a:endParaRPr lang="en-US" altLang="ko-KR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사용자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인증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및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데이터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연동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기능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구현</a:t>
            </a: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altLang="ko-KR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사용자</a:t>
            </a:r>
            <a:r>
              <a:rPr lang="en-US" altLang="ko-KR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altLang="ko-KR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정보</a:t>
            </a:r>
            <a:r>
              <a:rPr lang="en-US" altLang="ko-KR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, </a:t>
            </a:r>
            <a:r>
              <a:rPr lang="en-US" altLang="ko-KR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예약</a:t>
            </a:r>
            <a:r>
              <a:rPr lang="en-US" altLang="ko-KR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, </a:t>
            </a:r>
            <a:r>
              <a:rPr lang="ko-KR" alt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알림</a:t>
            </a:r>
            <a:r>
              <a:rPr lang="en-US" altLang="ko-KR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ko-KR" alt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기능 개발</a:t>
            </a: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기획</a:t>
            </a: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전체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서비스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구조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및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기능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정의</a:t>
            </a: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사용자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흐름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(User Flow) 및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시나리오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설계</a:t>
            </a: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57175" y="8789465"/>
            <a:ext cx="3136527" cy="463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5"/>
              </a:lnSpc>
            </a:pPr>
            <a:r>
              <a:rPr lang="en-US" sz="2832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문이환</a:t>
            </a:r>
            <a:endParaRPr lang="en-US" sz="2832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679044" y="6189775"/>
            <a:ext cx="4649986" cy="379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기획</a:t>
            </a: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사용자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니즈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조사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및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기능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요구사항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정리</a:t>
            </a: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경쟁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서비스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분석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및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차별화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전략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도출</a:t>
            </a: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AI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모델링</a:t>
            </a: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데이터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수집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및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라벨링</a:t>
            </a: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모델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테스트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및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정확도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비교</a:t>
            </a: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결과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분석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및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개선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방향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제시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(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윤수혁과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협업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)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459689" y="8789465"/>
            <a:ext cx="3136527" cy="463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5"/>
              </a:lnSpc>
            </a:pPr>
            <a:r>
              <a:rPr lang="en-US" sz="2832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신동찬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81558" y="6189775"/>
            <a:ext cx="3995936" cy="3082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앱개발</a:t>
            </a: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UI </a:t>
            </a:r>
            <a:r>
              <a:rPr lang="ko-KR" alt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구현 </a:t>
            </a:r>
            <a:r>
              <a:rPr lang="en-US" altLang="ko-KR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( 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Android Compose</a:t>
            </a:r>
            <a:r>
              <a:rPr lang="en-US" altLang="ko-KR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)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앱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배포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및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버그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수정</a:t>
            </a: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테스트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&amp;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유지보수</a:t>
            </a: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QA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시나리오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작성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및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테스트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수행</a:t>
            </a: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사용자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피드백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기반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기능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개선</a:t>
            </a: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420225" y="5151987"/>
            <a:ext cx="3136527" cy="463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5"/>
              </a:lnSpc>
            </a:pPr>
            <a:r>
              <a:rPr lang="en-US" sz="2832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윤수혁</a:t>
            </a:r>
            <a:endParaRPr lang="en-US" sz="2832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842094" y="2552297"/>
            <a:ext cx="4379020" cy="3082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AI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모델링</a:t>
            </a: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얼굴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분석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등 AI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모델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구조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설계</a:t>
            </a: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모델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학습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및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성능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튜닝</a:t>
            </a: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배포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준비</a:t>
            </a: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모델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서빙용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API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설계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(예: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FastAPI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, Flask)</a:t>
            </a:r>
          </a:p>
          <a:p>
            <a:pPr marL="410209" lvl="1" indent="-205105" algn="l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응답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속도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및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안정성</a:t>
            </a:r>
            <a:r>
              <a:rPr lang="en-US" sz="18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"/>
                <a:sym typeface="Alegreya"/>
              </a:rPr>
              <a:t>최적화</a:t>
            </a: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8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7AE3C093-6748-47DA-635F-0097301AA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4345E2F-D088-C040-C8AB-52C6379C3B7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23" name="Google Shape;323;p42">
            <a:extLst>
              <a:ext uri="{FF2B5EF4-FFF2-40B4-BE49-F238E27FC236}">
                <a16:creationId xmlns:a16="http://schemas.microsoft.com/office/drawing/2014/main" id="{01CE6BFF-D792-F2CE-62BB-25F9FDC06F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0750" y="3254050"/>
            <a:ext cx="17041200" cy="1828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 fontScale="90000"/>
          </a:bodyPr>
          <a:lstStyle/>
          <a:p>
            <a:pPr algn="l"/>
            <a:r>
              <a:rPr lang="ko-KR" altLang="en-US" sz="10044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 모델</a:t>
            </a:r>
            <a:endParaRPr sz="10044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486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66724-9F40-04AC-68CC-8779EE995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72925B-6148-C1F6-51D2-E852809D41E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3129D8D-F0D0-29D7-9734-A29CEC1F2CC5}"/>
              </a:ext>
            </a:extLst>
          </p:cNvPr>
          <p:cNvSpPr txBox="1"/>
          <p:nvPr/>
        </p:nvSpPr>
        <p:spPr>
          <a:xfrm>
            <a:off x="3679044" y="847725"/>
            <a:ext cx="10929913" cy="136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2"/>
              </a:lnSpc>
            </a:pPr>
            <a:r>
              <a:rPr lang="ko-KR" altLang="en-US" sz="8165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비즈니스 모델</a:t>
            </a:r>
            <a:endParaRPr lang="en-US" sz="8165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obby Jones"/>
              <a:sym typeface="Bobby Jone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ACA6B8C-480B-C9C4-B427-233C977C786A}"/>
              </a:ext>
            </a:extLst>
          </p:cNvPr>
          <p:cNvSpPr/>
          <p:nvPr/>
        </p:nvSpPr>
        <p:spPr>
          <a:xfrm>
            <a:off x="2912027" y="3286560"/>
            <a:ext cx="1034144" cy="1034144"/>
          </a:xfrm>
          <a:prstGeom prst="roundRect">
            <a:avLst/>
          </a:prstGeom>
          <a:solidFill>
            <a:srgbClr val="FFF3C7"/>
          </a:solidFill>
          <a:ln>
            <a:solidFill>
              <a:srgbClr val="FFF3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B2658D5-12FB-9F70-9877-1AA1A82EBC62}"/>
              </a:ext>
            </a:extLst>
          </p:cNvPr>
          <p:cNvSpPr/>
          <p:nvPr/>
        </p:nvSpPr>
        <p:spPr>
          <a:xfrm>
            <a:off x="2911824" y="5454430"/>
            <a:ext cx="1034144" cy="1034144"/>
          </a:xfrm>
          <a:prstGeom prst="roundRect">
            <a:avLst/>
          </a:prstGeom>
          <a:solidFill>
            <a:srgbClr val="FFF3C7"/>
          </a:solidFill>
          <a:ln>
            <a:solidFill>
              <a:srgbClr val="FFF3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EE425BB-1120-47C5-B69F-276850F37D9E}"/>
              </a:ext>
            </a:extLst>
          </p:cNvPr>
          <p:cNvSpPr/>
          <p:nvPr/>
        </p:nvSpPr>
        <p:spPr>
          <a:xfrm>
            <a:off x="2911826" y="7622301"/>
            <a:ext cx="1034144" cy="1034144"/>
          </a:xfrm>
          <a:prstGeom prst="roundRect">
            <a:avLst/>
          </a:prstGeom>
          <a:solidFill>
            <a:srgbClr val="FFF3C7"/>
          </a:solidFill>
          <a:ln>
            <a:solidFill>
              <a:srgbClr val="FFF3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1A883B-8261-C1EB-C6DE-C2705EB4E4F6}"/>
              </a:ext>
            </a:extLst>
          </p:cNvPr>
          <p:cNvSpPr txBox="1"/>
          <p:nvPr/>
        </p:nvSpPr>
        <p:spPr>
          <a:xfrm>
            <a:off x="4270180" y="3309013"/>
            <a:ext cx="9176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미용사 중심 마케팅 전개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C9291-DC42-8C68-ECA2-5A723AD454D4}"/>
              </a:ext>
            </a:extLst>
          </p:cNvPr>
          <p:cNvSpPr txBox="1"/>
          <p:nvPr/>
        </p:nvSpPr>
        <p:spPr>
          <a:xfrm>
            <a:off x="4270180" y="3863011"/>
            <a:ext cx="9903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포트폴리오가 필요한 미용사에게 구인시스템 제공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주일당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9,900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4ECF5-05F2-FF88-376F-5DE97D9BA55E}"/>
              </a:ext>
            </a:extLst>
          </p:cNvPr>
          <p:cNvSpPr txBox="1"/>
          <p:nvPr/>
        </p:nvSpPr>
        <p:spPr>
          <a:xfrm>
            <a:off x="4343400" y="5476773"/>
            <a:ext cx="9176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 방문 고객 예약 수수료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8F113-9EB6-3AA1-66C2-64D3F04B4092}"/>
              </a:ext>
            </a:extLst>
          </p:cNvPr>
          <p:cNvSpPr txBox="1"/>
          <p:nvPr/>
        </p:nvSpPr>
        <p:spPr>
          <a:xfrm>
            <a:off x="4343400" y="6030771"/>
            <a:ext cx="1013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30,000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 예약 →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20% = 6,000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 수익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재방문시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10%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069C0-BB01-C0D6-FDC6-DABF8FB2206B}"/>
              </a:ext>
            </a:extLst>
          </p:cNvPr>
          <p:cNvSpPr txBox="1"/>
          <p:nvPr/>
        </p:nvSpPr>
        <p:spPr>
          <a:xfrm>
            <a:off x="4343400" y="7622301"/>
            <a:ext cx="9176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쓰면 앱 내에서 포인트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쿠폰 즉시 지급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9FBA3-449F-BD1B-3E1E-408A1DED8863}"/>
              </a:ext>
            </a:extLst>
          </p:cNvPr>
          <p:cNvSpPr txBox="1"/>
          <p:nvPr/>
        </p:nvSpPr>
        <p:spPr>
          <a:xfrm>
            <a:off x="4343400" y="8191500"/>
            <a:ext cx="9176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“리뷰 작성 시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1,000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 할인권 지급”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416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C8BA56C-A518-25AE-F2CA-D45B8F57C6A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23" name="Google Shape;323;p42"/>
          <p:cNvSpPr txBox="1">
            <a:spLocks noGrp="1"/>
          </p:cNvSpPr>
          <p:nvPr>
            <p:ph type="title"/>
          </p:nvPr>
        </p:nvSpPr>
        <p:spPr>
          <a:xfrm>
            <a:off x="390750" y="3254050"/>
            <a:ext cx="17041200" cy="1828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 fontScale="90000"/>
          </a:bodyPr>
          <a:lstStyle/>
          <a:p>
            <a:pPr algn="l"/>
            <a:r>
              <a:rPr lang="ko" altLang="en-US" sz="10044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 로드맵</a:t>
            </a:r>
            <a:r>
              <a:rPr lang="en-US" altLang="ko" sz="10044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" altLang="en-US" sz="10044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전략</a:t>
            </a:r>
            <a:endParaRPr sz="10044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EA47370-4F24-2612-72DF-7E88AD904B9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3CB1F9-49CB-BA05-533A-B7EED3126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789" y="0"/>
            <a:ext cx="3428212" cy="51423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B8F628-47AC-6BFF-06F2-7BD0717A7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579" y="0"/>
            <a:ext cx="3428210" cy="514231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434F0B8-434D-437B-F23F-6C060E687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890050"/>
            <a:ext cx="10372422" cy="1145400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 로드맵 </a:t>
            </a:r>
            <a:r>
              <a:rPr lang="en-US" altLang="ko-KR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확장 전략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D5D111A-F65E-8B55-183E-303C351B1228}"/>
              </a:ext>
            </a:extLst>
          </p:cNvPr>
          <p:cNvGrpSpPr/>
          <p:nvPr/>
        </p:nvGrpSpPr>
        <p:grpSpPr>
          <a:xfrm>
            <a:off x="381000" y="2820836"/>
            <a:ext cx="624928" cy="624928"/>
            <a:chOff x="486073" y="1410418"/>
            <a:chExt cx="312464" cy="312464"/>
          </a:xfrm>
          <a:solidFill>
            <a:srgbClr val="FFF3C7"/>
          </a:solidFill>
        </p:grpSpPr>
        <p:sp>
          <p:nvSpPr>
            <p:cNvPr id="11" name="Shape 1">
              <a:extLst>
                <a:ext uri="{FF2B5EF4-FFF2-40B4-BE49-F238E27FC236}">
                  <a16:creationId xmlns:a16="http://schemas.microsoft.com/office/drawing/2014/main" id="{E0237977-3E72-FC31-A45C-E2ECE499A366}"/>
                </a:ext>
              </a:extLst>
            </p:cNvPr>
            <p:cNvSpPr/>
            <p:nvPr/>
          </p:nvSpPr>
          <p:spPr>
            <a:xfrm>
              <a:off x="486073" y="1410418"/>
              <a:ext cx="312464" cy="312464"/>
            </a:xfrm>
            <a:prstGeom prst="roundRect">
              <a:avLst>
                <a:gd name="adj" fmla="val 6668"/>
              </a:avLst>
            </a:prstGeom>
            <a:grpFill/>
            <a:ln/>
          </p:spPr>
        </p:sp>
        <p:sp>
          <p:nvSpPr>
            <p:cNvPr id="12" name="Text 2">
              <a:extLst>
                <a:ext uri="{FF2B5EF4-FFF2-40B4-BE49-F238E27FC236}">
                  <a16:creationId xmlns:a16="http://schemas.microsoft.com/office/drawing/2014/main" id="{4884176B-2065-6372-644F-5F56A77FAB66}"/>
                </a:ext>
              </a:extLst>
            </p:cNvPr>
            <p:cNvSpPr/>
            <p:nvPr/>
          </p:nvSpPr>
          <p:spPr>
            <a:xfrm>
              <a:off x="596132" y="1487659"/>
              <a:ext cx="92348" cy="196081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ctr"/>
            <a:lstStyle/>
            <a:p>
              <a:pPr algn="ctr">
                <a:lnSpc>
                  <a:spcPts val="3062"/>
                </a:lnSpc>
              </a:pPr>
              <a:r>
                <a:rPr lang="en-US" sz="3062" dirty="0">
                  <a:latin typeface="맑은 고딕" panose="020B0503020000020004" pitchFamily="50" charset="-127"/>
                  <a:ea typeface="맑은 고딕" panose="020B0503020000020004" pitchFamily="50" charset="-127"/>
                  <a:cs typeface="Unbounded" pitchFamily="34" charset="-120"/>
                </a:rPr>
                <a:t>1</a:t>
              </a:r>
              <a:endParaRPr lang="en-US" sz="306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64D9618-E835-A812-5D31-A490E82DEE58}"/>
              </a:ext>
            </a:extLst>
          </p:cNvPr>
          <p:cNvGrpSpPr/>
          <p:nvPr/>
        </p:nvGrpSpPr>
        <p:grpSpPr>
          <a:xfrm>
            <a:off x="381000" y="5264786"/>
            <a:ext cx="624928" cy="624928"/>
            <a:chOff x="486073" y="2632393"/>
            <a:chExt cx="312464" cy="312464"/>
          </a:xfrm>
          <a:solidFill>
            <a:srgbClr val="FFF3C7"/>
          </a:solidFill>
        </p:grpSpPr>
        <p:sp>
          <p:nvSpPr>
            <p:cNvPr id="13" name="Shape 1">
              <a:extLst>
                <a:ext uri="{FF2B5EF4-FFF2-40B4-BE49-F238E27FC236}">
                  <a16:creationId xmlns:a16="http://schemas.microsoft.com/office/drawing/2014/main" id="{6267C49C-20CA-2574-9D81-D4AFE82919DE}"/>
                </a:ext>
              </a:extLst>
            </p:cNvPr>
            <p:cNvSpPr/>
            <p:nvPr/>
          </p:nvSpPr>
          <p:spPr>
            <a:xfrm>
              <a:off x="486073" y="2632393"/>
              <a:ext cx="312464" cy="312464"/>
            </a:xfrm>
            <a:prstGeom prst="roundRect">
              <a:avLst>
                <a:gd name="adj" fmla="val 6668"/>
              </a:avLst>
            </a:prstGeom>
            <a:grpFill/>
            <a:ln/>
          </p:spPr>
        </p:sp>
        <p:sp>
          <p:nvSpPr>
            <p:cNvPr id="14" name="Text 2">
              <a:extLst>
                <a:ext uri="{FF2B5EF4-FFF2-40B4-BE49-F238E27FC236}">
                  <a16:creationId xmlns:a16="http://schemas.microsoft.com/office/drawing/2014/main" id="{5BD8248E-660A-080C-6E89-E7EABB27B9CE}"/>
                </a:ext>
              </a:extLst>
            </p:cNvPr>
            <p:cNvSpPr/>
            <p:nvPr/>
          </p:nvSpPr>
          <p:spPr>
            <a:xfrm>
              <a:off x="596132" y="2709634"/>
              <a:ext cx="92348" cy="196081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ctr"/>
            <a:lstStyle/>
            <a:p>
              <a:pPr algn="ctr">
                <a:lnSpc>
                  <a:spcPts val="3062"/>
                </a:lnSpc>
              </a:pPr>
              <a:r>
                <a:rPr lang="en-US" sz="3062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92CAC8-A917-E470-BB29-027444F0F16D}"/>
              </a:ext>
            </a:extLst>
          </p:cNvPr>
          <p:cNvGrpSpPr/>
          <p:nvPr/>
        </p:nvGrpSpPr>
        <p:grpSpPr>
          <a:xfrm>
            <a:off x="381000" y="7708736"/>
            <a:ext cx="624928" cy="624928"/>
            <a:chOff x="486073" y="3961339"/>
            <a:chExt cx="312464" cy="312464"/>
          </a:xfrm>
          <a:solidFill>
            <a:srgbClr val="FFF3C7"/>
          </a:solidFill>
        </p:grpSpPr>
        <p:sp>
          <p:nvSpPr>
            <p:cNvPr id="15" name="Shape 1">
              <a:extLst>
                <a:ext uri="{FF2B5EF4-FFF2-40B4-BE49-F238E27FC236}">
                  <a16:creationId xmlns:a16="http://schemas.microsoft.com/office/drawing/2014/main" id="{84881C4F-5837-E005-54EF-CB40D1325EAE}"/>
                </a:ext>
              </a:extLst>
            </p:cNvPr>
            <p:cNvSpPr/>
            <p:nvPr/>
          </p:nvSpPr>
          <p:spPr>
            <a:xfrm>
              <a:off x="486073" y="3961339"/>
              <a:ext cx="312464" cy="312464"/>
            </a:xfrm>
            <a:prstGeom prst="roundRect">
              <a:avLst>
                <a:gd name="adj" fmla="val 6668"/>
              </a:avLst>
            </a:prstGeom>
            <a:grpFill/>
            <a:ln/>
          </p:spPr>
        </p:sp>
        <p:sp>
          <p:nvSpPr>
            <p:cNvPr id="16" name="Text 2">
              <a:extLst>
                <a:ext uri="{FF2B5EF4-FFF2-40B4-BE49-F238E27FC236}">
                  <a16:creationId xmlns:a16="http://schemas.microsoft.com/office/drawing/2014/main" id="{1D9E87A3-FED3-ED89-2D98-440AE10019F4}"/>
                </a:ext>
              </a:extLst>
            </p:cNvPr>
            <p:cNvSpPr/>
            <p:nvPr/>
          </p:nvSpPr>
          <p:spPr>
            <a:xfrm>
              <a:off x="596132" y="4038580"/>
              <a:ext cx="92348" cy="196081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ctr"/>
            <a:lstStyle/>
            <a:p>
              <a:pPr algn="ctr">
                <a:lnSpc>
                  <a:spcPts val="3062"/>
                </a:lnSpc>
              </a:pPr>
              <a:r>
                <a:rPr lang="en-US" sz="3062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53A629D-F96A-BFA0-88B5-D66B7C53D218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693464" y="3445765"/>
            <a:ext cx="0" cy="181902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82EF76-5AA0-BC4F-C65B-0DCD5A16BEA6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693464" y="5889715"/>
            <a:ext cx="0" cy="181902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3301BBA-2113-257A-2DE6-E78A71F2B4F5}"/>
              </a:ext>
            </a:extLst>
          </p:cNvPr>
          <p:cNvCxnSpPr>
            <a:stCxn id="11" idx="3"/>
          </p:cNvCxnSpPr>
          <p:nvPr/>
        </p:nvCxnSpPr>
        <p:spPr>
          <a:xfrm>
            <a:off x="1005928" y="3133300"/>
            <a:ext cx="111694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CAD4DA0-0B6B-B7A1-8D0A-8D20D0BF4927}"/>
              </a:ext>
            </a:extLst>
          </p:cNvPr>
          <p:cNvCxnSpPr>
            <a:cxnSpLocks/>
            <a:stCxn id="13" idx="3"/>
            <a:endCxn id="35" idx="1"/>
          </p:cNvCxnSpPr>
          <p:nvPr/>
        </p:nvCxnSpPr>
        <p:spPr>
          <a:xfrm flipV="1">
            <a:off x="1005928" y="5570450"/>
            <a:ext cx="1171232" cy="68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64C784C-145C-50AA-8FB8-0DF193649C8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005928" y="8021200"/>
            <a:ext cx="111694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2">
            <a:extLst>
              <a:ext uri="{FF2B5EF4-FFF2-40B4-BE49-F238E27FC236}">
                <a16:creationId xmlns:a16="http://schemas.microsoft.com/office/drawing/2014/main" id="{3DD275C1-57BF-D861-E175-BA13763957B4}"/>
              </a:ext>
            </a:extLst>
          </p:cNvPr>
          <p:cNvSpPr/>
          <p:nvPr/>
        </p:nvSpPr>
        <p:spPr>
          <a:xfrm>
            <a:off x="2177161" y="5204788"/>
            <a:ext cx="5847754" cy="7313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3062"/>
              </a:lnSpc>
            </a:pPr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차</a:t>
            </a:r>
            <a:endParaRPr 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 2">
            <a:extLst>
              <a:ext uri="{FF2B5EF4-FFF2-40B4-BE49-F238E27FC236}">
                <a16:creationId xmlns:a16="http://schemas.microsoft.com/office/drawing/2014/main" id="{D3819169-B7A1-B9AE-D536-86BD8D841753}"/>
              </a:ext>
            </a:extLst>
          </p:cNvPr>
          <p:cNvSpPr/>
          <p:nvPr/>
        </p:nvSpPr>
        <p:spPr>
          <a:xfrm>
            <a:off x="2171513" y="7655538"/>
            <a:ext cx="5847754" cy="7313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3062"/>
              </a:lnSpc>
            </a:pPr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1.5</a:t>
            </a:r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차</a:t>
            </a:r>
            <a:endParaRPr 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B41BF86-0FF5-CAB4-363D-E4875AD48119}"/>
              </a:ext>
            </a:extLst>
          </p:cNvPr>
          <p:cNvGrpSpPr/>
          <p:nvPr/>
        </p:nvGrpSpPr>
        <p:grpSpPr>
          <a:xfrm>
            <a:off x="2169170" y="2770499"/>
            <a:ext cx="5850096" cy="1888882"/>
            <a:chOff x="1380158" y="1385249"/>
            <a:chExt cx="2925048" cy="944441"/>
          </a:xfrm>
        </p:grpSpPr>
        <p:sp>
          <p:nvSpPr>
            <p:cNvPr id="34" name="Text 2">
              <a:extLst>
                <a:ext uri="{FF2B5EF4-FFF2-40B4-BE49-F238E27FC236}">
                  <a16:creationId xmlns:a16="http://schemas.microsoft.com/office/drawing/2014/main" id="{E6BA6475-D3BA-9954-BC14-A4A5B4B3A83F}"/>
                </a:ext>
              </a:extLst>
            </p:cNvPr>
            <p:cNvSpPr/>
            <p:nvPr/>
          </p:nvSpPr>
          <p:spPr>
            <a:xfrm>
              <a:off x="1381329" y="1385249"/>
              <a:ext cx="2923877" cy="3656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>
                <a:lnSpc>
                  <a:spcPts val="3062"/>
                </a:lnSpc>
              </a:pPr>
              <a:r>
                <a:rPr lang="en-US" sz="3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ko-KR" altLang="en-US" sz="3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개월 차</a:t>
              </a:r>
              <a:endParaRPr lang="en-US" sz="3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 2">
              <a:extLst>
                <a:ext uri="{FF2B5EF4-FFF2-40B4-BE49-F238E27FC236}">
                  <a16:creationId xmlns:a16="http://schemas.microsoft.com/office/drawing/2014/main" id="{38015760-C1B7-F2A1-F914-61D576AF66BF}"/>
                </a:ext>
              </a:extLst>
            </p:cNvPr>
            <p:cNvSpPr/>
            <p:nvPr/>
          </p:nvSpPr>
          <p:spPr>
            <a:xfrm>
              <a:off x="1380158" y="1683740"/>
              <a:ext cx="2923877" cy="3656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571500" indent="-571500">
                <a:lnSpc>
                  <a:spcPts val="3062"/>
                </a:lnSpc>
                <a:buFont typeface="Arial" panose="020B0604020202020204" pitchFamily="34" charset="0"/>
                <a:buChar char="•"/>
              </a:pPr>
              <a:r>
                <a:rPr lang="ko-KR" altLang="en-US" sz="3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미용사 고객 관리 서비스 출시</a:t>
              </a:r>
              <a:endParaRPr lang="en-US" sz="3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Text 2">
              <a:extLst>
                <a:ext uri="{FF2B5EF4-FFF2-40B4-BE49-F238E27FC236}">
                  <a16:creationId xmlns:a16="http://schemas.microsoft.com/office/drawing/2014/main" id="{4DBF401F-650D-61E2-6B90-9090D7992FBA}"/>
                </a:ext>
              </a:extLst>
            </p:cNvPr>
            <p:cNvSpPr/>
            <p:nvPr/>
          </p:nvSpPr>
          <p:spPr>
            <a:xfrm>
              <a:off x="1380158" y="1964028"/>
              <a:ext cx="2923877" cy="3656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571500" indent="-571500">
                <a:lnSpc>
                  <a:spcPts val="3062"/>
                </a:lnSpc>
                <a:buFont typeface="Arial" panose="020B0604020202020204" pitchFamily="34" charset="0"/>
                <a:buChar char="•"/>
              </a:pPr>
              <a:r>
                <a:rPr lang="ko-KR" altLang="en-US" sz="3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 예약 신청 서비스 출시</a:t>
              </a:r>
              <a:endParaRPr lang="en-US" sz="3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" name="Text 2">
            <a:extLst>
              <a:ext uri="{FF2B5EF4-FFF2-40B4-BE49-F238E27FC236}">
                <a16:creationId xmlns:a16="http://schemas.microsoft.com/office/drawing/2014/main" id="{FCB077D3-63CE-8382-A23D-B7A2A8B13945}"/>
              </a:ext>
            </a:extLst>
          </p:cNvPr>
          <p:cNvSpPr/>
          <p:nvPr/>
        </p:nvSpPr>
        <p:spPr>
          <a:xfrm>
            <a:off x="2182808" y="5841974"/>
            <a:ext cx="7403524" cy="7313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571500" indent="-571500">
              <a:lnSpc>
                <a:spcPts val="3062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미용사 포트폴리오 등록 서비스 출시</a:t>
            </a:r>
            <a:endParaRPr 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 2">
            <a:extLst>
              <a:ext uri="{FF2B5EF4-FFF2-40B4-BE49-F238E27FC236}">
                <a16:creationId xmlns:a16="http://schemas.microsoft.com/office/drawing/2014/main" id="{E47C64E0-4CF6-DFC1-56C9-FAB6D96E8C24}"/>
              </a:ext>
            </a:extLst>
          </p:cNvPr>
          <p:cNvSpPr/>
          <p:nvPr/>
        </p:nvSpPr>
        <p:spPr>
          <a:xfrm>
            <a:off x="2182808" y="6402550"/>
            <a:ext cx="7403524" cy="7313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571500" indent="-571500">
              <a:lnSpc>
                <a:spcPts val="3062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미용사 프로필 상단 고정</a:t>
            </a:r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광고 기능</a:t>
            </a:r>
            <a:endParaRPr 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 2">
            <a:extLst>
              <a:ext uri="{FF2B5EF4-FFF2-40B4-BE49-F238E27FC236}">
                <a16:creationId xmlns:a16="http://schemas.microsoft.com/office/drawing/2014/main" id="{4758E138-2EBA-CFCE-3133-A97D8C6EF3AF}"/>
              </a:ext>
            </a:extLst>
          </p:cNvPr>
          <p:cNvSpPr/>
          <p:nvPr/>
        </p:nvSpPr>
        <p:spPr>
          <a:xfrm>
            <a:off x="2182809" y="8372912"/>
            <a:ext cx="5847754" cy="7313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571500" indent="-571500">
              <a:lnSpc>
                <a:spcPts val="3062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후기 작성 리워드 시스템</a:t>
            </a:r>
            <a:endParaRPr 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 2">
            <a:extLst>
              <a:ext uri="{FF2B5EF4-FFF2-40B4-BE49-F238E27FC236}">
                <a16:creationId xmlns:a16="http://schemas.microsoft.com/office/drawing/2014/main" id="{AD00735F-9CF6-3154-C082-70E98E5F3F79}"/>
              </a:ext>
            </a:extLst>
          </p:cNvPr>
          <p:cNvSpPr/>
          <p:nvPr/>
        </p:nvSpPr>
        <p:spPr>
          <a:xfrm>
            <a:off x="2182808" y="8933488"/>
            <a:ext cx="7070440" cy="7313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571500" indent="-571500">
              <a:lnSpc>
                <a:spcPts val="3062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</a:t>
            </a:r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 제공</a:t>
            </a:r>
            <a:endParaRPr 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507B86E-2AD3-70D6-CB84-3B644D714B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364" y="0"/>
            <a:ext cx="3458423" cy="514231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0223FFF-F1DD-4348-1F61-E56C6F7EC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440" y="0"/>
            <a:ext cx="3422560" cy="51049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19BDD35-ECC0-3711-4930-B237E6F52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599" y="5131581"/>
            <a:ext cx="3453841" cy="518795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BF93B0F-EE31-B543-CC2E-4391D84D2C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5142317"/>
            <a:ext cx="3418086" cy="514468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CC79E2-7B79-5B3C-EAEC-A8A3E4F3C123}"/>
              </a:ext>
            </a:extLst>
          </p:cNvPr>
          <p:cNvSpPr/>
          <p:nvPr/>
        </p:nvSpPr>
        <p:spPr>
          <a:xfrm>
            <a:off x="11401364" y="7817"/>
            <a:ext cx="6867728" cy="10287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91138" y="3358912"/>
            <a:ext cx="12905724" cy="156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98"/>
              </a:lnSpc>
            </a:pPr>
            <a:r>
              <a:rPr lang="ko-KR" altLang="en-US" sz="964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감사합니다</a:t>
            </a:r>
            <a:endParaRPr lang="en-US" sz="964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obby Jones"/>
              <a:sym typeface="Bobby Jone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5677B52-FCA9-A10A-BD07-F6EE02C2B2FC}"/>
              </a:ext>
            </a:extLst>
          </p:cNvPr>
          <p:cNvSpPr/>
          <p:nvPr/>
        </p:nvSpPr>
        <p:spPr>
          <a:xfrm>
            <a:off x="-331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080600" y="1207936"/>
            <a:ext cx="17041200" cy="1145400"/>
          </a:xfrm>
        </p:spPr>
        <p:txBody>
          <a:bodyPr anchor="ctr">
            <a:noAutofit/>
          </a:bodyPr>
          <a:lstStyle/>
          <a:p>
            <a:r>
              <a:rPr lang="ko-KR" altLang="en-US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080600" y="3022075"/>
            <a:ext cx="990600" cy="933450"/>
          </a:xfrm>
          <a:prstGeom prst="roundRect">
            <a:avLst/>
          </a:prstGeom>
          <a:solidFill>
            <a:srgbClr val="FFF3C7"/>
          </a:solidFill>
          <a:ln>
            <a:solidFill>
              <a:srgbClr val="FFF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80600" y="4624263"/>
            <a:ext cx="990600" cy="933450"/>
          </a:xfrm>
          <a:prstGeom prst="roundRect">
            <a:avLst/>
          </a:prstGeom>
          <a:solidFill>
            <a:srgbClr val="FFF3C7"/>
          </a:solidFill>
          <a:ln>
            <a:solidFill>
              <a:srgbClr val="FFF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0600" y="8240989"/>
            <a:ext cx="990600" cy="933450"/>
          </a:xfrm>
          <a:prstGeom prst="roundRect">
            <a:avLst/>
          </a:prstGeom>
          <a:solidFill>
            <a:srgbClr val="FFF3C7"/>
          </a:solidFill>
          <a:ln>
            <a:solidFill>
              <a:srgbClr val="FFF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80600" y="6349881"/>
            <a:ext cx="990600" cy="933450"/>
          </a:xfrm>
          <a:prstGeom prst="roundRect">
            <a:avLst/>
          </a:prstGeom>
          <a:solidFill>
            <a:srgbClr val="FFF3C7"/>
          </a:solidFill>
          <a:ln>
            <a:solidFill>
              <a:srgbClr val="FFF3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 4"/>
          <p:cNvSpPr/>
          <p:nvPr/>
        </p:nvSpPr>
        <p:spPr>
          <a:xfrm>
            <a:off x="2663581" y="3238500"/>
            <a:ext cx="1927470" cy="5391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3376"/>
              </a:lnSpc>
            </a:pP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Barlow" pitchFamily="34" charset="-120"/>
              </a:rPr>
              <a:t>시장 기회</a:t>
            </a:r>
            <a:endParaRPr 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 4"/>
          <p:cNvSpPr/>
          <p:nvPr/>
        </p:nvSpPr>
        <p:spPr>
          <a:xfrm>
            <a:off x="2663579" y="6640519"/>
            <a:ext cx="2213222" cy="53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3376"/>
              </a:lnSpc>
            </a:pP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Barlow" pitchFamily="34" charset="-120"/>
              </a:rPr>
              <a:t>솔루션 제안</a:t>
            </a:r>
            <a:endParaRPr 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 4"/>
          <p:cNvSpPr/>
          <p:nvPr/>
        </p:nvSpPr>
        <p:spPr>
          <a:xfrm>
            <a:off x="2663579" y="4858352"/>
            <a:ext cx="1927470" cy="5015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3376"/>
              </a:lnSpc>
            </a:pP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Barlow" pitchFamily="34" charset="-120"/>
              </a:rPr>
              <a:t>문제 인식</a:t>
            </a:r>
            <a:endParaRPr 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 4"/>
          <p:cNvSpPr/>
          <p:nvPr/>
        </p:nvSpPr>
        <p:spPr>
          <a:xfrm>
            <a:off x="2663578" y="8511667"/>
            <a:ext cx="2803772" cy="467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3376"/>
              </a:lnSpc>
            </a:pP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Barlow" pitchFamily="34" charset="-120"/>
              </a:rPr>
              <a:t>비즈니스 모델</a:t>
            </a:r>
            <a:endParaRPr 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3097163" y="4457414"/>
            <a:ext cx="4947308" cy="5562886"/>
            <a:chOff x="0" y="0"/>
            <a:chExt cx="1302995" cy="1138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2995" cy="1138637"/>
            </a:xfrm>
            <a:custGeom>
              <a:avLst/>
              <a:gdLst/>
              <a:ahLst/>
              <a:cxnLst/>
              <a:rect l="l" t="t" r="r" b="b"/>
              <a:pathLst>
                <a:path w="1302995" h="1138637">
                  <a:moveTo>
                    <a:pt x="79809" y="0"/>
                  </a:moveTo>
                  <a:lnTo>
                    <a:pt x="1223186" y="0"/>
                  </a:lnTo>
                  <a:cubicBezTo>
                    <a:pt x="1267263" y="0"/>
                    <a:pt x="1302995" y="35732"/>
                    <a:pt x="1302995" y="79809"/>
                  </a:cubicBezTo>
                  <a:lnTo>
                    <a:pt x="1302995" y="1058829"/>
                  </a:lnTo>
                  <a:cubicBezTo>
                    <a:pt x="1302995" y="1079995"/>
                    <a:pt x="1294586" y="1100295"/>
                    <a:pt x="1279619" y="1115262"/>
                  </a:cubicBezTo>
                  <a:cubicBezTo>
                    <a:pt x="1264652" y="1130229"/>
                    <a:pt x="1244353" y="1138637"/>
                    <a:pt x="1223186" y="1138637"/>
                  </a:cubicBezTo>
                  <a:lnTo>
                    <a:pt x="79809" y="1138637"/>
                  </a:lnTo>
                  <a:cubicBezTo>
                    <a:pt x="58642" y="1138637"/>
                    <a:pt x="38342" y="1130229"/>
                    <a:pt x="23375" y="1115262"/>
                  </a:cubicBezTo>
                  <a:cubicBezTo>
                    <a:pt x="8408" y="1100295"/>
                    <a:pt x="0" y="1079995"/>
                    <a:pt x="0" y="1058829"/>
                  </a:cubicBezTo>
                  <a:lnTo>
                    <a:pt x="0" y="79809"/>
                  </a:lnTo>
                  <a:cubicBezTo>
                    <a:pt x="0" y="35732"/>
                    <a:pt x="35732" y="0"/>
                    <a:pt x="7980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02995" cy="1176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31249" y="4960426"/>
            <a:ext cx="3879135" cy="545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Tx/>
              <a:buChar char="-"/>
            </a:pP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스타일을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말로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설명하기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어려운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고객의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불편</a:t>
            </a:r>
            <a:endParaRPr lang="en-US" sz="2799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  <a:p>
            <a:pPr algn="l">
              <a:lnSpc>
                <a:spcPts val="3919"/>
              </a:lnSpc>
            </a:pPr>
            <a:endParaRPr lang="en-US" sz="2799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- 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미용사와의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직접적인</a:t>
            </a:r>
            <a:endParaRPr lang="en-US" sz="2799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 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대화에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대한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부담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 </a:t>
            </a:r>
          </a:p>
          <a:p>
            <a:pPr algn="l">
              <a:lnSpc>
                <a:spcPts val="3919"/>
              </a:lnSpc>
            </a:pPr>
            <a:endParaRPr lang="en-US" sz="2799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  <a:p>
            <a:pPr marL="457200" indent="-457200" algn="l">
              <a:lnSpc>
                <a:spcPts val="3919"/>
              </a:lnSpc>
              <a:buFontTx/>
              <a:buChar char="-"/>
            </a:pP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빠르게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성장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중인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온라인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예약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시장의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확대</a:t>
            </a:r>
            <a:endParaRPr lang="en-US" sz="2799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  <a:p>
            <a:pPr algn="l">
              <a:lnSpc>
                <a:spcPts val="3919"/>
              </a:lnSpc>
            </a:pPr>
            <a:endParaRPr lang="en-US" sz="2799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854271" y="3289967"/>
            <a:ext cx="5433091" cy="1543050"/>
            <a:chOff x="0" y="0"/>
            <a:chExt cx="1430937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30937" cy="406400"/>
            </a:xfrm>
            <a:custGeom>
              <a:avLst/>
              <a:gdLst/>
              <a:ahLst/>
              <a:cxnLst/>
              <a:rect l="l" t="t" r="r" b="b"/>
              <a:pathLst>
                <a:path w="1430937" h="406400">
                  <a:moveTo>
                    <a:pt x="72673" y="0"/>
                  </a:moveTo>
                  <a:lnTo>
                    <a:pt x="1358265" y="0"/>
                  </a:lnTo>
                  <a:cubicBezTo>
                    <a:pt x="1377539" y="0"/>
                    <a:pt x="1396023" y="7657"/>
                    <a:pt x="1409652" y="21285"/>
                  </a:cubicBezTo>
                  <a:cubicBezTo>
                    <a:pt x="1423281" y="34914"/>
                    <a:pt x="1430937" y="53399"/>
                    <a:pt x="1430937" y="72673"/>
                  </a:cubicBezTo>
                  <a:lnTo>
                    <a:pt x="1430937" y="333727"/>
                  </a:lnTo>
                  <a:cubicBezTo>
                    <a:pt x="1430937" y="353001"/>
                    <a:pt x="1423281" y="371486"/>
                    <a:pt x="1409652" y="385115"/>
                  </a:cubicBezTo>
                  <a:cubicBezTo>
                    <a:pt x="1396023" y="398743"/>
                    <a:pt x="1377539" y="406400"/>
                    <a:pt x="1358265" y="406400"/>
                  </a:cubicBezTo>
                  <a:lnTo>
                    <a:pt x="72673" y="406400"/>
                  </a:lnTo>
                  <a:cubicBezTo>
                    <a:pt x="53399" y="406400"/>
                    <a:pt x="34914" y="398743"/>
                    <a:pt x="21285" y="385115"/>
                  </a:cubicBezTo>
                  <a:cubicBezTo>
                    <a:pt x="7657" y="371486"/>
                    <a:pt x="0" y="353001"/>
                    <a:pt x="0" y="333727"/>
                  </a:cubicBezTo>
                  <a:lnTo>
                    <a:pt x="0" y="72673"/>
                  </a:lnTo>
                  <a:cubicBezTo>
                    <a:pt x="0" y="53399"/>
                    <a:pt x="7657" y="34914"/>
                    <a:pt x="21285" y="21285"/>
                  </a:cubicBezTo>
                  <a:cubicBezTo>
                    <a:pt x="34914" y="7657"/>
                    <a:pt x="53399" y="0"/>
                    <a:pt x="72673" y="0"/>
                  </a:cubicBezTo>
                  <a:close/>
                </a:path>
              </a:pathLst>
            </a:custGeom>
            <a:solidFill>
              <a:srgbClr val="C6C7C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4309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97633" y="3551269"/>
            <a:ext cx="7146367" cy="86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기획</a:t>
            </a:r>
            <a:r>
              <a:rPr lang="en-US" sz="51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배경</a:t>
            </a:r>
            <a:endParaRPr lang="en-US" sz="51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obby Jones"/>
              <a:sym typeface="Bobby Jone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243530" y="4457414"/>
            <a:ext cx="4947308" cy="5562886"/>
            <a:chOff x="0" y="0"/>
            <a:chExt cx="1302995" cy="11386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02995" cy="1138637"/>
            </a:xfrm>
            <a:custGeom>
              <a:avLst/>
              <a:gdLst/>
              <a:ahLst/>
              <a:cxnLst/>
              <a:rect l="l" t="t" r="r" b="b"/>
              <a:pathLst>
                <a:path w="1302995" h="1138637">
                  <a:moveTo>
                    <a:pt x="79809" y="0"/>
                  </a:moveTo>
                  <a:lnTo>
                    <a:pt x="1223186" y="0"/>
                  </a:lnTo>
                  <a:cubicBezTo>
                    <a:pt x="1267263" y="0"/>
                    <a:pt x="1302995" y="35732"/>
                    <a:pt x="1302995" y="79809"/>
                  </a:cubicBezTo>
                  <a:lnTo>
                    <a:pt x="1302995" y="1058829"/>
                  </a:lnTo>
                  <a:cubicBezTo>
                    <a:pt x="1302995" y="1079995"/>
                    <a:pt x="1294586" y="1100295"/>
                    <a:pt x="1279619" y="1115262"/>
                  </a:cubicBezTo>
                  <a:cubicBezTo>
                    <a:pt x="1264652" y="1130229"/>
                    <a:pt x="1244353" y="1138637"/>
                    <a:pt x="1223186" y="1138637"/>
                  </a:cubicBezTo>
                  <a:lnTo>
                    <a:pt x="79809" y="1138637"/>
                  </a:lnTo>
                  <a:cubicBezTo>
                    <a:pt x="58642" y="1138637"/>
                    <a:pt x="38342" y="1130229"/>
                    <a:pt x="23375" y="1115262"/>
                  </a:cubicBezTo>
                  <a:cubicBezTo>
                    <a:pt x="8408" y="1100295"/>
                    <a:pt x="0" y="1079995"/>
                    <a:pt x="0" y="1058829"/>
                  </a:cubicBezTo>
                  <a:lnTo>
                    <a:pt x="0" y="79809"/>
                  </a:lnTo>
                  <a:cubicBezTo>
                    <a:pt x="0" y="35732"/>
                    <a:pt x="35732" y="0"/>
                    <a:pt x="7980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02995" cy="1176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777616" y="5074726"/>
            <a:ext cx="3879135" cy="445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Tx/>
              <a:buChar char="-"/>
            </a:pP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고객과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미용사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간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비대면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커뮤니케이션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지원</a:t>
            </a:r>
            <a:endParaRPr lang="en-US" sz="2799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  <a:p>
            <a:pPr algn="l">
              <a:lnSpc>
                <a:spcPts val="3919"/>
              </a:lnSpc>
            </a:pPr>
            <a:endParaRPr lang="en-US" sz="2799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  <a:p>
            <a:pPr marL="457200" indent="-457200" algn="l">
              <a:lnSpc>
                <a:spcPts val="3919"/>
              </a:lnSpc>
              <a:buFontTx/>
              <a:buChar char="-"/>
            </a:pP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시술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정보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,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예약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,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이력의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통합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관리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 </a:t>
            </a:r>
          </a:p>
          <a:p>
            <a:pPr marL="457200" indent="-457200" algn="l">
              <a:lnSpc>
                <a:spcPts val="3919"/>
              </a:lnSpc>
              <a:buFontTx/>
              <a:buChar char="-"/>
            </a:pPr>
            <a:endParaRPr lang="en-US" sz="2799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  <a:p>
            <a:pPr marL="457200" indent="-457200" algn="l">
              <a:lnSpc>
                <a:spcPts val="3919"/>
              </a:lnSpc>
              <a:buFontTx/>
              <a:buChar char="-"/>
            </a:pP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AI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기반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스타일</a:t>
            </a: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</a:p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  </a:t>
            </a:r>
            <a:r>
              <a:rPr lang="ko-KR" altLang="en-US" sz="27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시뮬레이션</a:t>
            </a:r>
            <a:endParaRPr lang="en-US" sz="2799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0000638" y="3289967"/>
            <a:ext cx="5433091" cy="1543050"/>
            <a:chOff x="0" y="0"/>
            <a:chExt cx="1430937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30937" cy="406400"/>
            </a:xfrm>
            <a:custGeom>
              <a:avLst/>
              <a:gdLst/>
              <a:ahLst/>
              <a:cxnLst/>
              <a:rect l="l" t="t" r="r" b="b"/>
              <a:pathLst>
                <a:path w="1430937" h="406400">
                  <a:moveTo>
                    <a:pt x="72673" y="0"/>
                  </a:moveTo>
                  <a:lnTo>
                    <a:pt x="1358265" y="0"/>
                  </a:lnTo>
                  <a:cubicBezTo>
                    <a:pt x="1377539" y="0"/>
                    <a:pt x="1396023" y="7657"/>
                    <a:pt x="1409652" y="21285"/>
                  </a:cubicBezTo>
                  <a:cubicBezTo>
                    <a:pt x="1423281" y="34914"/>
                    <a:pt x="1430937" y="53399"/>
                    <a:pt x="1430937" y="72673"/>
                  </a:cubicBezTo>
                  <a:lnTo>
                    <a:pt x="1430937" y="333727"/>
                  </a:lnTo>
                  <a:cubicBezTo>
                    <a:pt x="1430937" y="353001"/>
                    <a:pt x="1423281" y="371486"/>
                    <a:pt x="1409652" y="385115"/>
                  </a:cubicBezTo>
                  <a:cubicBezTo>
                    <a:pt x="1396023" y="398743"/>
                    <a:pt x="1377539" y="406400"/>
                    <a:pt x="1358265" y="406400"/>
                  </a:cubicBezTo>
                  <a:lnTo>
                    <a:pt x="72673" y="406400"/>
                  </a:lnTo>
                  <a:cubicBezTo>
                    <a:pt x="53399" y="406400"/>
                    <a:pt x="34914" y="398743"/>
                    <a:pt x="21285" y="385115"/>
                  </a:cubicBezTo>
                  <a:cubicBezTo>
                    <a:pt x="7657" y="371486"/>
                    <a:pt x="0" y="353001"/>
                    <a:pt x="0" y="333727"/>
                  </a:cubicBezTo>
                  <a:lnTo>
                    <a:pt x="0" y="72673"/>
                  </a:lnTo>
                  <a:cubicBezTo>
                    <a:pt x="0" y="53399"/>
                    <a:pt x="7657" y="34914"/>
                    <a:pt x="21285" y="21285"/>
                  </a:cubicBezTo>
                  <a:cubicBezTo>
                    <a:pt x="34914" y="7657"/>
                    <a:pt x="53399" y="0"/>
                    <a:pt x="72673" y="0"/>
                  </a:cubicBezTo>
                  <a:close/>
                </a:path>
              </a:pathLst>
            </a:custGeom>
            <a:solidFill>
              <a:srgbClr val="C6C7C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4309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144000" y="3551269"/>
            <a:ext cx="7146367" cy="86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주요</a:t>
            </a:r>
            <a:r>
              <a:rPr lang="en-US" sz="51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목적</a:t>
            </a:r>
            <a:endParaRPr lang="en-US" sz="51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obby Jones"/>
              <a:sym typeface="Bobby Jone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510384" y="1042105"/>
            <a:ext cx="8382000" cy="129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32"/>
              </a:lnSpc>
            </a:pPr>
            <a:r>
              <a:rPr lang="ko-KR" altLang="en-US" sz="7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헤마카세</a:t>
            </a:r>
            <a:r>
              <a:rPr lang="ko-KR" altLang="en-US" sz="7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 </a:t>
            </a:r>
            <a:r>
              <a:rPr lang="en-US" sz="7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기획</a:t>
            </a:r>
            <a:r>
              <a:rPr lang="en-US" sz="7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 </a:t>
            </a:r>
            <a:r>
              <a:rPr lang="en-US" sz="7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개요</a:t>
            </a:r>
            <a:endParaRPr lang="en-US" sz="7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obby Jones"/>
              <a:sym typeface="Bobby Jones"/>
            </a:endParaRPr>
          </a:p>
        </p:txBody>
      </p:sp>
      <p:pic>
        <p:nvPicPr>
          <p:cNvPr id="2056" name="Picture 8" descr="무너진 코리안좀비' 정찬성, 오르테가에 전원일치 판정패 | 세계일보">
            <a:extLst>
              <a:ext uri="{FF2B5EF4-FFF2-40B4-BE49-F238E27FC236}">
                <a16:creationId xmlns:a16="http://schemas.microsoft.com/office/drawing/2014/main" id="{DDFF62DC-A59C-E9AA-5399-610F17633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84" y="175446"/>
            <a:ext cx="4641599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57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423493" y="3647068"/>
            <a:ext cx="4947308" cy="5001632"/>
            <a:chOff x="0" y="0"/>
            <a:chExt cx="1302995" cy="1138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2995" cy="1138637"/>
            </a:xfrm>
            <a:custGeom>
              <a:avLst/>
              <a:gdLst/>
              <a:ahLst/>
              <a:cxnLst/>
              <a:rect l="l" t="t" r="r" b="b"/>
              <a:pathLst>
                <a:path w="1302995" h="1138637">
                  <a:moveTo>
                    <a:pt x="79809" y="0"/>
                  </a:moveTo>
                  <a:lnTo>
                    <a:pt x="1223186" y="0"/>
                  </a:lnTo>
                  <a:cubicBezTo>
                    <a:pt x="1267263" y="0"/>
                    <a:pt x="1302995" y="35732"/>
                    <a:pt x="1302995" y="79809"/>
                  </a:cubicBezTo>
                  <a:lnTo>
                    <a:pt x="1302995" y="1058829"/>
                  </a:lnTo>
                  <a:cubicBezTo>
                    <a:pt x="1302995" y="1079995"/>
                    <a:pt x="1294586" y="1100295"/>
                    <a:pt x="1279619" y="1115262"/>
                  </a:cubicBezTo>
                  <a:cubicBezTo>
                    <a:pt x="1264652" y="1130229"/>
                    <a:pt x="1244353" y="1138637"/>
                    <a:pt x="1223186" y="1138637"/>
                  </a:cubicBezTo>
                  <a:lnTo>
                    <a:pt x="79809" y="1138637"/>
                  </a:lnTo>
                  <a:cubicBezTo>
                    <a:pt x="58642" y="1138637"/>
                    <a:pt x="38342" y="1130229"/>
                    <a:pt x="23375" y="1115262"/>
                  </a:cubicBezTo>
                  <a:cubicBezTo>
                    <a:pt x="8408" y="1100295"/>
                    <a:pt x="0" y="1079995"/>
                    <a:pt x="0" y="1058829"/>
                  </a:cubicBezTo>
                  <a:lnTo>
                    <a:pt x="0" y="79809"/>
                  </a:lnTo>
                  <a:cubicBezTo>
                    <a:pt x="0" y="35732"/>
                    <a:pt x="35732" y="0"/>
                    <a:pt x="7980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02995" cy="1176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59862" y="4110413"/>
            <a:ext cx="3874567" cy="270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4"/>
              </a:lnSpc>
            </a:pP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필요한 서비스만</a:t>
            </a:r>
            <a:b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받고 싶은 고객</a:t>
            </a:r>
            <a:b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과한 친절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ts val="5444"/>
              </a:lnSpc>
            </a:pPr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 선호</a:t>
            </a:r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3888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6670346" y="3647068"/>
            <a:ext cx="4947308" cy="5001632"/>
            <a:chOff x="0" y="0"/>
            <a:chExt cx="1302995" cy="11386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02995" cy="1138637"/>
            </a:xfrm>
            <a:custGeom>
              <a:avLst/>
              <a:gdLst/>
              <a:ahLst/>
              <a:cxnLst/>
              <a:rect l="l" t="t" r="r" b="b"/>
              <a:pathLst>
                <a:path w="1302995" h="1138637">
                  <a:moveTo>
                    <a:pt x="79809" y="0"/>
                  </a:moveTo>
                  <a:lnTo>
                    <a:pt x="1223186" y="0"/>
                  </a:lnTo>
                  <a:cubicBezTo>
                    <a:pt x="1267263" y="0"/>
                    <a:pt x="1302995" y="35732"/>
                    <a:pt x="1302995" y="79809"/>
                  </a:cubicBezTo>
                  <a:lnTo>
                    <a:pt x="1302995" y="1058829"/>
                  </a:lnTo>
                  <a:cubicBezTo>
                    <a:pt x="1302995" y="1079995"/>
                    <a:pt x="1294586" y="1100295"/>
                    <a:pt x="1279619" y="1115262"/>
                  </a:cubicBezTo>
                  <a:cubicBezTo>
                    <a:pt x="1264652" y="1130229"/>
                    <a:pt x="1244353" y="1138637"/>
                    <a:pt x="1223186" y="1138637"/>
                  </a:cubicBezTo>
                  <a:lnTo>
                    <a:pt x="79809" y="1138637"/>
                  </a:lnTo>
                  <a:cubicBezTo>
                    <a:pt x="58642" y="1138637"/>
                    <a:pt x="38342" y="1130229"/>
                    <a:pt x="23375" y="1115262"/>
                  </a:cubicBezTo>
                  <a:cubicBezTo>
                    <a:pt x="8408" y="1100295"/>
                    <a:pt x="0" y="1079995"/>
                    <a:pt x="0" y="1058829"/>
                  </a:cubicBezTo>
                  <a:lnTo>
                    <a:pt x="0" y="79809"/>
                  </a:lnTo>
                  <a:cubicBezTo>
                    <a:pt x="0" y="35732"/>
                    <a:pt x="35732" y="0"/>
                    <a:pt x="7980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02995" cy="1176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17200" y="3647068"/>
            <a:ext cx="4947308" cy="5001632"/>
            <a:chOff x="0" y="0"/>
            <a:chExt cx="1302995" cy="11386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02995" cy="1138637"/>
            </a:xfrm>
            <a:custGeom>
              <a:avLst/>
              <a:gdLst/>
              <a:ahLst/>
              <a:cxnLst/>
              <a:rect l="l" t="t" r="r" b="b"/>
              <a:pathLst>
                <a:path w="1302995" h="1138637">
                  <a:moveTo>
                    <a:pt x="79809" y="0"/>
                  </a:moveTo>
                  <a:lnTo>
                    <a:pt x="1223186" y="0"/>
                  </a:lnTo>
                  <a:cubicBezTo>
                    <a:pt x="1267263" y="0"/>
                    <a:pt x="1302995" y="35732"/>
                    <a:pt x="1302995" y="79809"/>
                  </a:cubicBezTo>
                  <a:lnTo>
                    <a:pt x="1302995" y="1058829"/>
                  </a:lnTo>
                  <a:cubicBezTo>
                    <a:pt x="1302995" y="1079995"/>
                    <a:pt x="1294586" y="1100295"/>
                    <a:pt x="1279619" y="1115262"/>
                  </a:cubicBezTo>
                  <a:cubicBezTo>
                    <a:pt x="1264652" y="1130229"/>
                    <a:pt x="1244353" y="1138637"/>
                    <a:pt x="1223186" y="1138637"/>
                  </a:cubicBezTo>
                  <a:lnTo>
                    <a:pt x="79809" y="1138637"/>
                  </a:lnTo>
                  <a:cubicBezTo>
                    <a:pt x="58642" y="1138637"/>
                    <a:pt x="38342" y="1130229"/>
                    <a:pt x="23375" y="1115262"/>
                  </a:cubicBezTo>
                  <a:cubicBezTo>
                    <a:pt x="8408" y="1100295"/>
                    <a:pt x="0" y="1079995"/>
                    <a:pt x="0" y="1058829"/>
                  </a:cubicBezTo>
                  <a:lnTo>
                    <a:pt x="0" y="79809"/>
                  </a:lnTo>
                  <a:cubicBezTo>
                    <a:pt x="0" y="35732"/>
                    <a:pt x="35732" y="0"/>
                    <a:pt x="7980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02995" cy="1176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79044" y="847725"/>
            <a:ext cx="10929913" cy="136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2"/>
              </a:lnSpc>
            </a:pPr>
            <a:r>
              <a:rPr lang="en-US" sz="8165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문제</a:t>
            </a:r>
            <a:r>
              <a:rPr lang="en-US" sz="8165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 </a:t>
            </a:r>
            <a:r>
              <a:rPr lang="en-US" sz="8165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정의</a:t>
            </a:r>
            <a:endParaRPr lang="en-US" sz="8165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obby Jones"/>
              <a:sym typeface="Bobby Jone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204432" y="4109774"/>
            <a:ext cx="3879135" cy="4171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0"/>
              </a:lnSpc>
            </a:pP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스타일 설명이 어려움</a:t>
            </a:r>
            <a:b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원하는 헤어스타일 결과를 얻지 못함</a:t>
            </a:r>
            <a:endParaRPr lang="en-US" sz="37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451286" y="4068352"/>
            <a:ext cx="3879135" cy="4167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0"/>
              </a:lnSpc>
            </a:pPr>
            <a:r>
              <a:rPr lang="ko-KR" altLang="en-US" sz="4000" b="1" dirty="0"/>
              <a:t>말 대신 앱이 모든 걸 전달해야 하는 순간</a:t>
            </a:r>
            <a:b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디자이너와의 커뮤니케이션 과정</a:t>
            </a:r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3893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07204" y="2822880"/>
            <a:ext cx="4779885" cy="894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WHO?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28244" y="2832405"/>
            <a:ext cx="4779885" cy="894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WHAT?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74854" y="2841930"/>
            <a:ext cx="4779885" cy="894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Solution?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406875" y="4475495"/>
            <a:ext cx="7547625" cy="4420383"/>
            <a:chOff x="0" y="0"/>
            <a:chExt cx="1773390" cy="10386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73390" cy="1038613"/>
            </a:xfrm>
            <a:custGeom>
              <a:avLst/>
              <a:gdLst/>
              <a:ahLst/>
              <a:cxnLst/>
              <a:rect l="l" t="t" r="r" b="b"/>
              <a:pathLst>
                <a:path w="1773390" h="1038613">
                  <a:moveTo>
                    <a:pt x="52313" y="0"/>
                  </a:moveTo>
                  <a:lnTo>
                    <a:pt x="1721077" y="0"/>
                  </a:lnTo>
                  <a:cubicBezTo>
                    <a:pt x="1749968" y="0"/>
                    <a:pt x="1773390" y="23421"/>
                    <a:pt x="1773390" y="52313"/>
                  </a:cubicBezTo>
                  <a:lnTo>
                    <a:pt x="1773390" y="986300"/>
                  </a:lnTo>
                  <a:cubicBezTo>
                    <a:pt x="1773390" y="1000174"/>
                    <a:pt x="1767878" y="1013480"/>
                    <a:pt x="1758067" y="1023291"/>
                  </a:cubicBezTo>
                  <a:cubicBezTo>
                    <a:pt x="1748257" y="1033101"/>
                    <a:pt x="1734951" y="1038613"/>
                    <a:pt x="1721077" y="1038613"/>
                  </a:cubicBezTo>
                  <a:lnTo>
                    <a:pt x="52313" y="1038613"/>
                  </a:lnTo>
                  <a:cubicBezTo>
                    <a:pt x="23421" y="1038613"/>
                    <a:pt x="0" y="1015192"/>
                    <a:pt x="0" y="986300"/>
                  </a:cubicBezTo>
                  <a:lnTo>
                    <a:pt x="0" y="52313"/>
                  </a:lnTo>
                  <a:cubicBezTo>
                    <a:pt x="0" y="23421"/>
                    <a:pt x="23421" y="0"/>
                    <a:pt x="5231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73390" cy="1076713"/>
            </a:xfrm>
            <a:prstGeom prst="rect">
              <a:avLst/>
            </a:prstGeom>
          </p:spPr>
          <p:txBody>
            <a:bodyPr lIns="56943" tIns="56943" rIns="56943" bIns="56943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135621" y="3320383"/>
            <a:ext cx="6090133" cy="1346419"/>
            <a:chOff x="0" y="0"/>
            <a:chExt cx="1430937" cy="3163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0937" cy="316355"/>
            </a:xfrm>
            <a:custGeom>
              <a:avLst/>
              <a:gdLst/>
              <a:ahLst/>
              <a:cxnLst/>
              <a:rect l="l" t="t" r="r" b="b"/>
              <a:pathLst>
                <a:path w="1430937" h="316355">
                  <a:moveTo>
                    <a:pt x="64832" y="0"/>
                  </a:moveTo>
                  <a:lnTo>
                    <a:pt x="1366105" y="0"/>
                  </a:lnTo>
                  <a:cubicBezTo>
                    <a:pt x="1401911" y="0"/>
                    <a:pt x="1430937" y="29026"/>
                    <a:pt x="1430937" y="64832"/>
                  </a:cubicBezTo>
                  <a:lnTo>
                    <a:pt x="1430937" y="251522"/>
                  </a:lnTo>
                  <a:cubicBezTo>
                    <a:pt x="1430937" y="268717"/>
                    <a:pt x="1424107" y="285207"/>
                    <a:pt x="1411949" y="297366"/>
                  </a:cubicBezTo>
                  <a:cubicBezTo>
                    <a:pt x="1399790" y="309524"/>
                    <a:pt x="1383300" y="316355"/>
                    <a:pt x="1366105" y="316355"/>
                  </a:cubicBezTo>
                  <a:lnTo>
                    <a:pt x="64832" y="316355"/>
                  </a:lnTo>
                  <a:cubicBezTo>
                    <a:pt x="47638" y="316355"/>
                    <a:pt x="31147" y="309524"/>
                    <a:pt x="18989" y="297366"/>
                  </a:cubicBezTo>
                  <a:cubicBezTo>
                    <a:pt x="6831" y="285207"/>
                    <a:pt x="0" y="268717"/>
                    <a:pt x="0" y="251522"/>
                  </a:cubicBezTo>
                  <a:lnTo>
                    <a:pt x="0" y="64832"/>
                  </a:lnTo>
                  <a:cubicBezTo>
                    <a:pt x="0" y="47638"/>
                    <a:pt x="6831" y="31147"/>
                    <a:pt x="18989" y="18989"/>
                  </a:cubicBezTo>
                  <a:cubicBezTo>
                    <a:pt x="31147" y="6831"/>
                    <a:pt x="47638" y="0"/>
                    <a:pt x="64832" y="0"/>
                  </a:cubicBezTo>
                  <a:close/>
                </a:path>
              </a:pathLst>
            </a:custGeom>
            <a:solidFill>
              <a:srgbClr val="C6C7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30937" cy="354454"/>
            </a:xfrm>
            <a:prstGeom prst="rect">
              <a:avLst/>
            </a:prstGeom>
          </p:spPr>
          <p:txBody>
            <a:bodyPr lIns="56943" tIns="56943" rIns="56943" bIns="56943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377004" y="3320384"/>
            <a:ext cx="7115764" cy="5454472"/>
          </a:xfrm>
          <a:custGeom>
            <a:avLst/>
            <a:gdLst/>
            <a:ahLst/>
            <a:cxnLst/>
            <a:rect l="l" t="t" r="r" b="b"/>
            <a:pathLst>
              <a:path w="7115764" h="4349511">
                <a:moveTo>
                  <a:pt x="0" y="0"/>
                </a:moveTo>
                <a:lnTo>
                  <a:pt x="7115765" y="0"/>
                </a:lnTo>
                <a:lnTo>
                  <a:pt x="7115765" y="4349511"/>
                </a:lnTo>
                <a:lnTo>
                  <a:pt x="0" y="4349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679044" y="847725"/>
            <a:ext cx="10929913" cy="136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2"/>
              </a:lnSpc>
            </a:pPr>
            <a:r>
              <a:rPr lang="en-US" sz="8165" dirty="0" err="1">
                <a:solidFill>
                  <a:srgbClr val="000000"/>
                </a:solidFill>
                <a:latin typeface="+mj-ea"/>
                <a:ea typeface="+mj-ea"/>
                <a:cs typeface="Bobby Jones"/>
                <a:sym typeface="Bobby Jones"/>
              </a:rPr>
              <a:t>참고</a:t>
            </a:r>
            <a:r>
              <a:rPr lang="en-US" sz="8165" dirty="0">
                <a:solidFill>
                  <a:srgbClr val="000000"/>
                </a:solidFill>
                <a:latin typeface="+mj-ea"/>
                <a:ea typeface="+mj-ea"/>
                <a:cs typeface="Bobby Jones"/>
                <a:sym typeface="Bobby Jones"/>
              </a:rPr>
              <a:t> 기사1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53600" y="5077474"/>
            <a:ext cx="6705145" cy="3407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영업시간·가격표·리뷰</a:t>
            </a:r>
            <a:r>
              <a:rPr lang="en-US" sz="3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등 </a:t>
            </a:r>
            <a:r>
              <a:rPr lang="en-US" sz="32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오프라</a:t>
            </a:r>
            <a:r>
              <a:rPr lang="en-US" sz="3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          인 </a:t>
            </a:r>
            <a:r>
              <a:rPr lang="en-US" sz="32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매장</a:t>
            </a:r>
            <a:r>
              <a:rPr lang="en-US" sz="3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정보를</a:t>
            </a:r>
            <a:r>
              <a:rPr lang="en-US" sz="3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등록하는</a:t>
            </a:r>
            <a:r>
              <a:rPr lang="en-US" sz="3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서비스</a:t>
            </a:r>
            <a:endParaRPr lang="en-US" sz="3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  <a:p>
            <a:pPr marL="690881" lvl="1" indent="-345440" algn="l">
              <a:lnSpc>
                <a:spcPts val="4480"/>
              </a:lnSpc>
              <a:buAutoNum type="arabicPeriod"/>
            </a:pPr>
            <a:endParaRPr lang="en-US" sz="3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쿠폰</a:t>
            </a:r>
            <a:r>
              <a:rPr lang="en-US" sz="3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등 </a:t>
            </a:r>
            <a:r>
              <a:rPr lang="en-US" sz="32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고객에게</a:t>
            </a:r>
            <a:r>
              <a:rPr lang="en-US" sz="3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혜택을</a:t>
            </a:r>
            <a:r>
              <a:rPr lang="en-US" sz="3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직접</a:t>
            </a:r>
            <a:r>
              <a:rPr lang="en-US" sz="3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 </a:t>
            </a:r>
            <a:r>
              <a:rPr lang="en-US" sz="32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전달할</a:t>
            </a:r>
            <a:r>
              <a:rPr lang="en-US" sz="3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수 </a:t>
            </a:r>
            <a:r>
              <a:rPr lang="en-US" sz="32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있는</a:t>
            </a:r>
            <a:r>
              <a:rPr lang="en-US" sz="3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마케팅</a:t>
            </a:r>
            <a:r>
              <a:rPr lang="en-US" sz="3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솔루션도</a:t>
            </a:r>
            <a:r>
              <a:rPr lang="en-US" sz="3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 </a:t>
            </a:r>
            <a:r>
              <a:rPr lang="en-US" sz="32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최근</a:t>
            </a:r>
            <a:r>
              <a:rPr lang="en-US" sz="3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rPr>
              <a:t>추가</a:t>
            </a:r>
            <a:endParaRPr lang="en-US" sz="3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legreya Bold"/>
              <a:sym typeface="Alegreya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52272" y="3447540"/>
            <a:ext cx="4056832" cy="90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3"/>
              </a:lnSpc>
            </a:pPr>
            <a:r>
              <a:rPr lang="en-US" sz="5545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POINT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90D24-D0B5-1DCB-E162-FF781F60E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72F6A35-C41C-8D61-645F-F9653D6F843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698D401-A363-51B8-9F56-D70566B78C6E}"/>
              </a:ext>
            </a:extLst>
          </p:cNvPr>
          <p:cNvGrpSpPr/>
          <p:nvPr/>
        </p:nvGrpSpPr>
        <p:grpSpPr>
          <a:xfrm>
            <a:off x="9406875" y="4475495"/>
            <a:ext cx="7547625" cy="4420383"/>
            <a:chOff x="0" y="0"/>
            <a:chExt cx="1773390" cy="103861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C6A1DB5-0A76-F3DA-32BB-B310291E8358}"/>
                </a:ext>
              </a:extLst>
            </p:cNvPr>
            <p:cNvSpPr/>
            <p:nvPr/>
          </p:nvSpPr>
          <p:spPr>
            <a:xfrm>
              <a:off x="0" y="0"/>
              <a:ext cx="1773390" cy="1038613"/>
            </a:xfrm>
            <a:custGeom>
              <a:avLst/>
              <a:gdLst/>
              <a:ahLst/>
              <a:cxnLst/>
              <a:rect l="l" t="t" r="r" b="b"/>
              <a:pathLst>
                <a:path w="1773390" h="1038613">
                  <a:moveTo>
                    <a:pt x="52313" y="0"/>
                  </a:moveTo>
                  <a:lnTo>
                    <a:pt x="1721077" y="0"/>
                  </a:lnTo>
                  <a:cubicBezTo>
                    <a:pt x="1749968" y="0"/>
                    <a:pt x="1773390" y="23421"/>
                    <a:pt x="1773390" y="52313"/>
                  </a:cubicBezTo>
                  <a:lnTo>
                    <a:pt x="1773390" y="986300"/>
                  </a:lnTo>
                  <a:cubicBezTo>
                    <a:pt x="1773390" y="1000174"/>
                    <a:pt x="1767878" y="1013480"/>
                    <a:pt x="1758067" y="1023291"/>
                  </a:cubicBezTo>
                  <a:cubicBezTo>
                    <a:pt x="1748257" y="1033101"/>
                    <a:pt x="1734951" y="1038613"/>
                    <a:pt x="1721077" y="1038613"/>
                  </a:cubicBezTo>
                  <a:lnTo>
                    <a:pt x="52313" y="1038613"/>
                  </a:lnTo>
                  <a:cubicBezTo>
                    <a:pt x="23421" y="1038613"/>
                    <a:pt x="0" y="1015192"/>
                    <a:pt x="0" y="986300"/>
                  </a:cubicBezTo>
                  <a:lnTo>
                    <a:pt x="0" y="52313"/>
                  </a:lnTo>
                  <a:cubicBezTo>
                    <a:pt x="0" y="23421"/>
                    <a:pt x="23421" y="0"/>
                    <a:pt x="5231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EE9EDDC-DA86-EEEA-81F6-023A421E2CD2}"/>
                </a:ext>
              </a:extLst>
            </p:cNvPr>
            <p:cNvSpPr txBox="1"/>
            <p:nvPr/>
          </p:nvSpPr>
          <p:spPr>
            <a:xfrm>
              <a:off x="0" y="-38100"/>
              <a:ext cx="1773390" cy="1076713"/>
            </a:xfrm>
            <a:prstGeom prst="rect">
              <a:avLst/>
            </a:prstGeom>
          </p:spPr>
          <p:txBody>
            <a:bodyPr lIns="56943" tIns="56943" rIns="56943" bIns="56943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61E581E-85B4-1DC8-E097-2265A54CD9B5}"/>
              </a:ext>
            </a:extLst>
          </p:cNvPr>
          <p:cNvGrpSpPr/>
          <p:nvPr/>
        </p:nvGrpSpPr>
        <p:grpSpPr>
          <a:xfrm>
            <a:off x="10135621" y="3320383"/>
            <a:ext cx="6090133" cy="1346419"/>
            <a:chOff x="0" y="0"/>
            <a:chExt cx="1430937" cy="31635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1CB293A-0BDE-CF1D-1ACA-6BE960C17374}"/>
                </a:ext>
              </a:extLst>
            </p:cNvPr>
            <p:cNvSpPr/>
            <p:nvPr/>
          </p:nvSpPr>
          <p:spPr>
            <a:xfrm>
              <a:off x="0" y="0"/>
              <a:ext cx="1430937" cy="316355"/>
            </a:xfrm>
            <a:custGeom>
              <a:avLst/>
              <a:gdLst/>
              <a:ahLst/>
              <a:cxnLst/>
              <a:rect l="l" t="t" r="r" b="b"/>
              <a:pathLst>
                <a:path w="1430937" h="316355">
                  <a:moveTo>
                    <a:pt x="64832" y="0"/>
                  </a:moveTo>
                  <a:lnTo>
                    <a:pt x="1366105" y="0"/>
                  </a:lnTo>
                  <a:cubicBezTo>
                    <a:pt x="1401911" y="0"/>
                    <a:pt x="1430937" y="29026"/>
                    <a:pt x="1430937" y="64832"/>
                  </a:cubicBezTo>
                  <a:lnTo>
                    <a:pt x="1430937" y="251522"/>
                  </a:lnTo>
                  <a:cubicBezTo>
                    <a:pt x="1430937" y="268717"/>
                    <a:pt x="1424107" y="285207"/>
                    <a:pt x="1411949" y="297366"/>
                  </a:cubicBezTo>
                  <a:cubicBezTo>
                    <a:pt x="1399790" y="309524"/>
                    <a:pt x="1383300" y="316355"/>
                    <a:pt x="1366105" y="316355"/>
                  </a:cubicBezTo>
                  <a:lnTo>
                    <a:pt x="64832" y="316355"/>
                  </a:lnTo>
                  <a:cubicBezTo>
                    <a:pt x="47638" y="316355"/>
                    <a:pt x="31147" y="309524"/>
                    <a:pt x="18989" y="297366"/>
                  </a:cubicBezTo>
                  <a:cubicBezTo>
                    <a:pt x="6831" y="285207"/>
                    <a:pt x="0" y="268717"/>
                    <a:pt x="0" y="251522"/>
                  </a:cubicBezTo>
                  <a:lnTo>
                    <a:pt x="0" y="64832"/>
                  </a:lnTo>
                  <a:cubicBezTo>
                    <a:pt x="0" y="47638"/>
                    <a:pt x="6831" y="31147"/>
                    <a:pt x="18989" y="18989"/>
                  </a:cubicBezTo>
                  <a:cubicBezTo>
                    <a:pt x="31147" y="6831"/>
                    <a:pt x="47638" y="0"/>
                    <a:pt x="64832" y="0"/>
                  </a:cubicBezTo>
                  <a:close/>
                </a:path>
              </a:pathLst>
            </a:custGeom>
            <a:solidFill>
              <a:srgbClr val="C6C7C9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240BC63-9654-304E-17C1-01FD1CEEE4C5}"/>
                </a:ext>
              </a:extLst>
            </p:cNvPr>
            <p:cNvSpPr txBox="1"/>
            <p:nvPr/>
          </p:nvSpPr>
          <p:spPr>
            <a:xfrm>
              <a:off x="0" y="-38100"/>
              <a:ext cx="1430937" cy="354454"/>
            </a:xfrm>
            <a:prstGeom prst="rect">
              <a:avLst/>
            </a:prstGeom>
          </p:spPr>
          <p:txBody>
            <a:bodyPr lIns="56943" tIns="56943" rIns="56943" bIns="56943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DB938BC9-45A7-CB1C-42B9-D8A5AF4D3005}"/>
              </a:ext>
            </a:extLst>
          </p:cNvPr>
          <p:cNvSpPr txBox="1"/>
          <p:nvPr/>
        </p:nvSpPr>
        <p:spPr>
          <a:xfrm>
            <a:off x="3679044" y="847725"/>
            <a:ext cx="10929913" cy="136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2"/>
              </a:lnSpc>
            </a:pPr>
            <a:r>
              <a:rPr lang="en-US" sz="8165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참고</a:t>
            </a:r>
            <a:r>
              <a:rPr lang="en-US" sz="8165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 기사2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E5E7B18-5C5E-3BC1-CA19-DA4D2414E481}"/>
              </a:ext>
            </a:extLst>
          </p:cNvPr>
          <p:cNvSpPr txBox="1"/>
          <p:nvPr/>
        </p:nvSpPr>
        <p:spPr>
          <a:xfrm>
            <a:off x="9525000" y="4828957"/>
            <a:ext cx="7261875" cy="3988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+mj-ea"/>
                <a:ea typeface="+mj-ea"/>
                <a:cs typeface="Alegreya Bold"/>
                <a:sym typeface="Alegreya Bold"/>
              </a:rPr>
              <a:t> </a:t>
            </a:r>
            <a:r>
              <a:rPr lang="ko-KR" altLang="en-US" sz="3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‘</a:t>
            </a:r>
            <a:r>
              <a:rPr lang="ko-KR" altLang="en-US" sz="3200" b="1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비대면서비스’</a:t>
            </a:r>
            <a:r>
              <a:rPr lang="ko-KR" altLang="en-US" sz="320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의</a:t>
            </a:r>
            <a:r>
              <a:rPr lang="ko-KR" altLang="en-US" sz="320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등장은 어쩌면 절대 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필연적인 것이라고 볼 수 있었다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endParaRPr lang="en-US" altLang="ko-KR" sz="32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altLang="ko-KR" sz="3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+mj-ea"/>
                <a:ea typeface="+mj-ea"/>
              </a:rPr>
              <a:t>‘</a:t>
            </a:r>
            <a:r>
              <a:rPr lang="ko-KR" altLang="en-US" sz="3200" b="1" dirty="0" err="1">
                <a:solidFill>
                  <a:srgbClr val="000000"/>
                </a:solidFill>
                <a:latin typeface="+mj-ea"/>
                <a:ea typeface="+mj-ea"/>
              </a:rPr>
              <a:t>비</a:t>
            </a:r>
            <a:r>
              <a:rPr lang="ko-KR" altLang="en-US" sz="3200" b="1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대면서비스</a:t>
            </a:r>
            <a:r>
              <a:rPr lang="en-US" altLang="ko-KR" sz="3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’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의 연령 별 선호도는</a:t>
            </a:r>
            <a:endParaRPr lang="en-US" altLang="ko-KR" sz="32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345441" lvl="1" algn="l">
              <a:lnSpc>
                <a:spcPts val="4480"/>
              </a:lnSpc>
            </a:pPr>
            <a:r>
              <a:rPr lang="en-US" altLang="ko-KR" sz="3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    (20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대 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42%, 30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대 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30.8%,</a:t>
            </a:r>
          </a:p>
          <a:p>
            <a:pPr marL="345441" lvl="1" algn="l">
              <a:lnSpc>
                <a:spcPts val="4480"/>
              </a:lnSpc>
            </a:pPr>
            <a:r>
              <a:rPr lang="en-US" altLang="ko-KR" sz="3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      40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대 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21.6%, 50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대 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22%)        </a:t>
            </a:r>
            <a:endParaRPr lang="en-US" sz="3200" b="1" dirty="0">
              <a:solidFill>
                <a:srgbClr val="000000"/>
              </a:solidFill>
              <a:latin typeface="+mj-ea"/>
              <a:ea typeface="+mj-ea"/>
              <a:cs typeface="Alegreya Bold"/>
              <a:sym typeface="Alegreya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3897310-184B-585D-FA37-F0B712C6FFBF}"/>
              </a:ext>
            </a:extLst>
          </p:cNvPr>
          <p:cNvSpPr txBox="1"/>
          <p:nvPr/>
        </p:nvSpPr>
        <p:spPr>
          <a:xfrm>
            <a:off x="11152272" y="3447540"/>
            <a:ext cx="4056832" cy="90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3"/>
              </a:lnSpc>
            </a:pPr>
            <a:r>
              <a:rPr lang="en-US" sz="5545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POINT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CB53E7-20F8-F0BB-B58A-73D8A2CF8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25" y="3033283"/>
            <a:ext cx="6572250" cy="596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0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408027" y="2956142"/>
            <a:ext cx="7251883" cy="6845518"/>
            <a:chOff x="0" y="-123825"/>
            <a:chExt cx="9669178" cy="689012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1064624"/>
              <a:ext cx="9669178" cy="5701671"/>
              <a:chOff x="0" y="0"/>
              <a:chExt cx="1909961" cy="112625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09961" cy="1126256"/>
              </a:xfrm>
              <a:custGeom>
                <a:avLst/>
                <a:gdLst/>
                <a:ahLst/>
                <a:cxnLst/>
                <a:rect l="l" t="t" r="r" b="b"/>
                <a:pathLst>
                  <a:path w="1909961" h="1126256">
                    <a:moveTo>
                      <a:pt x="54446" y="0"/>
                    </a:moveTo>
                    <a:lnTo>
                      <a:pt x="1855515" y="0"/>
                    </a:lnTo>
                    <a:cubicBezTo>
                      <a:pt x="1869955" y="0"/>
                      <a:pt x="1883804" y="5736"/>
                      <a:pt x="1894014" y="15947"/>
                    </a:cubicBezTo>
                    <a:cubicBezTo>
                      <a:pt x="1904225" y="26158"/>
                      <a:pt x="1909961" y="40006"/>
                      <a:pt x="1909961" y="54446"/>
                    </a:cubicBezTo>
                    <a:lnTo>
                      <a:pt x="1909961" y="1071810"/>
                    </a:lnTo>
                    <a:cubicBezTo>
                      <a:pt x="1909961" y="1101880"/>
                      <a:pt x="1885585" y="1126256"/>
                      <a:pt x="1855515" y="1126256"/>
                    </a:cubicBezTo>
                    <a:lnTo>
                      <a:pt x="54446" y="1126256"/>
                    </a:lnTo>
                    <a:cubicBezTo>
                      <a:pt x="40006" y="1126256"/>
                      <a:pt x="26158" y="1120520"/>
                      <a:pt x="15947" y="1110309"/>
                    </a:cubicBezTo>
                    <a:cubicBezTo>
                      <a:pt x="5736" y="1100098"/>
                      <a:pt x="0" y="1086250"/>
                      <a:pt x="0" y="1071810"/>
                    </a:cubicBezTo>
                    <a:lnTo>
                      <a:pt x="0" y="54446"/>
                    </a:lnTo>
                    <a:cubicBezTo>
                      <a:pt x="0" y="40006"/>
                      <a:pt x="5736" y="26158"/>
                      <a:pt x="15947" y="15947"/>
                    </a:cubicBezTo>
                    <a:cubicBezTo>
                      <a:pt x="26158" y="5736"/>
                      <a:pt x="40006" y="0"/>
                      <a:pt x="544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lgDash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909961" cy="11643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84095" y="1628714"/>
              <a:ext cx="8700987" cy="4010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헤이</a:t>
              </a:r>
              <a:r>
                <a:rPr lang="en-US" sz="3399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 </a:t>
              </a:r>
              <a:r>
                <a:rPr lang="en-US" sz="3399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뷰티</a:t>
              </a:r>
              <a:r>
                <a:rPr lang="en-US" sz="3399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 / </a:t>
              </a:r>
              <a:r>
                <a:rPr lang="en-US" sz="3399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마메드네</a:t>
              </a:r>
              <a:r>
                <a:rPr lang="en-US" sz="3399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 / </a:t>
              </a:r>
              <a:r>
                <a:rPr lang="en-US" sz="3399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마이</a:t>
              </a:r>
              <a:r>
                <a:rPr lang="en-US" sz="3399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 </a:t>
              </a:r>
              <a:r>
                <a:rPr lang="en-US" sz="3399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뷰티</a:t>
              </a:r>
              <a:r>
                <a:rPr lang="en-US" sz="3399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 </a:t>
              </a:r>
              <a:r>
                <a:rPr lang="en-US" sz="3399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박스</a:t>
              </a:r>
              <a:endParaRPr lang="en-US" sz="33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endParaRPr>
            </a:p>
            <a:p>
              <a:pPr algn="l">
                <a:lnSpc>
                  <a:spcPts val="4759"/>
                </a:lnSpc>
              </a:pPr>
              <a:endParaRPr lang="en-US" sz="3399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endParaRPr>
            </a:p>
            <a:p>
              <a:pPr marL="518160" lvl="1" indent="-259080" algn="l">
                <a:lnSpc>
                  <a:spcPts val="3359"/>
                </a:lnSpc>
                <a:buAutoNum type="arabicPeriod"/>
              </a:pPr>
              <a:r>
                <a:rPr lang="en-US" sz="24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 세 </a:t>
              </a:r>
              <a:r>
                <a:rPr lang="en-US" sz="2400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어플</a:t>
              </a:r>
              <a:r>
                <a:rPr lang="en-US" sz="24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모두</a:t>
              </a:r>
              <a:r>
                <a:rPr lang="en-US" sz="24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예약</a:t>
              </a:r>
              <a:r>
                <a:rPr lang="en-US" sz="24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문제</a:t>
              </a:r>
              <a:r>
                <a:rPr lang="en-US" sz="24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해결</a:t>
              </a:r>
              <a:r>
                <a:rPr lang="en-US" sz="24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중심이</a:t>
              </a:r>
              <a:r>
                <a:rPr lang="en-US" sz="24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 Point</a:t>
              </a:r>
            </a:p>
            <a:p>
              <a:pPr marL="518160" lvl="1" indent="-259080" algn="l">
                <a:lnSpc>
                  <a:spcPts val="3359"/>
                </a:lnSpc>
                <a:buAutoNum type="arabicPeriod"/>
              </a:pPr>
              <a:endParaRPr lang="en-US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endParaRPr>
            </a:p>
            <a:p>
              <a:pPr marL="518160" lvl="1" indent="-259080" algn="l">
                <a:lnSpc>
                  <a:spcPts val="3359"/>
                </a:lnSpc>
                <a:buAutoNum type="arabicPeriod"/>
              </a:pPr>
              <a:r>
                <a:rPr lang="en-US" sz="24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리뷰</a:t>
              </a:r>
              <a:r>
                <a:rPr lang="en-US" sz="24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시스템도</a:t>
              </a:r>
              <a:r>
                <a:rPr lang="en-US" sz="24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모두</a:t>
              </a:r>
              <a:r>
                <a:rPr lang="en-US" sz="24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갖추고</a:t>
              </a:r>
              <a:r>
                <a:rPr lang="en-US" sz="24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있는</a:t>
              </a:r>
              <a:r>
                <a:rPr lang="en-US" sz="24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어플</a:t>
              </a:r>
              <a:endParaRPr lang="en-US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endParaRPr>
            </a:p>
            <a:p>
              <a:pPr marL="518160" lvl="1" indent="-259080" algn="l">
                <a:lnSpc>
                  <a:spcPts val="3359"/>
                </a:lnSpc>
                <a:buAutoNum type="arabicPeriod"/>
              </a:pPr>
              <a:endParaRPr lang="en-US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endParaRPr>
            </a:p>
            <a:p>
              <a:pPr marL="518160" lvl="1" indent="-259080" algn="l">
                <a:lnSpc>
                  <a:spcPts val="3359"/>
                </a:lnSpc>
                <a:buAutoNum type="arabicPeriod"/>
              </a:pPr>
              <a:r>
                <a:rPr lang="ko-KR" altLang="en-US" sz="24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 여성적 성향이 강함</a:t>
              </a:r>
              <a:r>
                <a:rPr lang="en-US" altLang="ko-KR" sz="24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legreya Bold"/>
                  <a:sym typeface="Alegreya Bold"/>
                </a:rPr>
                <a:t>.</a:t>
              </a:r>
              <a:endParaRPr lang="en-US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legreya Bold"/>
                <a:sym typeface="Alegreya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5917" y="-123825"/>
              <a:ext cx="9277341" cy="899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ko-KR" altLang="en-US" sz="5499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Bobby Jones"/>
                  <a:sym typeface="Bobby Jones"/>
                </a:rPr>
                <a:t>공통점</a:t>
              </a:r>
              <a:endParaRPr lang="en-US" sz="54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266658" y="2551667"/>
            <a:ext cx="3200551" cy="2870171"/>
          </a:xfrm>
          <a:custGeom>
            <a:avLst/>
            <a:gdLst/>
            <a:ahLst/>
            <a:cxnLst/>
            <a:rect l="l" t="t" r="r" b="b"/>
            <a:pathLst>
              <a:path w="3200551" h="2870171">
                <a:moveTo>
                  <a:pt x="0" y="0"/>
                </a:moveTo>
                <a:lnTo>
                  <a:pt x="3200551" y="0"/>
                </a:lnTo>
                <a:lnTo>
                  <a:pt x="3200551" y="2870171"/>
                </a:lnTo>
                <a:lnTo>
                  <a:pt x="0" y="2870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467209" y="3296680"/>
            <a:ext cx="2983689" cy="2998682"/>
          </a:xfrm>
          <a:custGeom>
            <a:avLst/>
            <a:gdLst/>
            <a:ahLst/>
            <a:cxnLst/>
            <a:rect l="l" t="t" r="r" b="b"/>
            <a:pathLst>
              <a:path w="2983689" h="2998682">
                <a:moveTo>
                  <a:pt x="0" y="0"/>
                </a:moveTo>
                <a:lnTo>
                  <a:pt x="2983689" y="0"/>
                </a:lnTo>
                <a:lnTo>
                  <a:pt x="2983689" y="2998682"/>
                </a:lnTo>
                <a:lnTo>
                  <a:pt x="0" y="2998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40804" y="5418057"/>
            <a:ext cx="2726405" cy="2436362"/>
          </a:xfrm>
          <a:custGeom>
            <a:avLst/>
            <a:gdLst/>
            <a:ahLst/>
            <a:cxnLst/>
            <a:rect l="l" t="t" r="r" b="b"/>
            <a:pathLst>
              <a:path w="2726405" h="2436362">
                <a:moveTo>
                  <a:pt x="0" y="0"/>
                </a:moveTo>
                <a:lnTo>
                  <a:pt x="2726405" y="0"/>
                </a:lnTo>
                <a:lnTo>
                  <a:pt x="2726405" y="2436362"/>
                </a:lnTo>
                <a:lnTo>
                  <a:pt x="0" y="243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918390" y="857250"/>
            <a:ext cx="10451219" cy="1335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경쟁사</a:t>
            </a:r>
            <a:r>
              <a:rPr lang="en-US" sz="81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 </a:t>
            </a:r>
            <a:r>
              <a:rPr lang="en-US" sz="81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분석</a:t>
            </a:r>
            <a:endParaRPr lang="en-US" sz="81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obby Jones"/>
              <a:sym typeface="Bobby Jone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17A47-08A8-D2E1-F669-17849DF20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1A0B405-2A03-D421-48B3-DC2D92C25B4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0F7D848-BBA5-3C7F-A391-153BD5E87DC2}"/>
              </a:ext>
            </a:extLst>
          </p:cNvPr>
          <p:cNvSpPr txBox="1"/>
          <p:nvPr/>
        </p:nvSpPr>
        <p:spPr>
          <a:xfrm>
            <a:off x="6858000" y="735405"/>
            <a:ext cx="10451219" cy="1335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경쟁사</a:t>
            </a:r>
            <a:r>
              <a:rPr lang="en-US" sz="8199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 </a:t>
            </a:r>
            <a:r>
              <a:rPr lang="en-US" sz="8199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obby Jones"/>
                <a:sym typeface="Bobby Jones"/>
              </a:rPr>
              <a:t>분석</a:t>
            </a:r>
            <a:endParaRPr lang="en-US" sz="8199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Bobby Jones"/>
              <a:sym typeface="Bobby Jone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944CA9-CE43-8684-741A-C3FACF760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420" y="1181100"/>
            <a:ext cx="4727180" cy="88563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38C700-2987-09CE-386A-C76C6A9F4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3446762"/>
            <a:ext cx="7811144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88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713</Words>
  <Application>Microsoft Office PowerPoint</Application>
  <PresentationFormat>사용자 지정</PresentationFormat>
  <Paragraphs>172</Paragraphs>
  <Slides>24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나눔바른고딕</vt:lpstr>
      <vt:lpstr>Calibri</vt:lpstr>
      <vt:lpstr>Office Theme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AI 모델링</vt:lpstr>
      <vt:lpstr>PowerPoint 프레젠테이션</vt:lpstr>
      <vt:lpstr>PowerPoint 프레젠테이션</vt:lpstr>
      <vt:lpstr>솔루션 제안</vt:lpstr>
      <vt:lpstr>PowerPoint 프레젠테이션</vt:lpstr>
      <vt:lpstr>PowerPoint 프레젠테이션</vt:lpstr>
      <vt:lpstr>앱 시연영상</vt:lpstr>
      <vt:lpstr>PowerPoint 프레젠테이션</vt:lpstr>
      <vt:lpstr>PowerPoint 프레젠테이션</vt:lpstr>
      <vt:lpstr>비즈니스 모델</vt:lpstr>
      <vt:lpstr>PowerPoint 프레젠테이션</vt:lpstr>
      <vt:lpstr>실행 로드맵&amp;향후 전략</vt:lpstr>
      <vt:lpstr>실행 로드맵 &amp; 향후 확장 전략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헤마카세</dc:title>
  <dc:creator>신동찬</dc:creator>
  <cp:lastModifiedBy>동찬 신</cp:lastModifiedBy>
  <cp:revision>28</cp:revision>
  <dcterms:created xsi:type="dcterms:W3CDTF">2006-08-16T00:00:00Z</dcterms:created>
  <dcterms:modified xsi:type="dcterms:W3CDTF">2025-04-02T23:48:41Z</dcterms:modified>
  <dc:identifier>DAGjQFlvzcw</dc:identifier>
</cp:coreProperties>
</file>